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81" r:id="rId6"/>
    <p:sldId id="285" r:id="rId7"/>
    <p:sldId id="277" r:id="rId8"/>
    <p:sldId id="267" r:id="rId9"/>
    <p:sldId id="284" r:id="rId10"/>
    <p:sldId id="283" r:id="rId11"/>
    <p:sldId id="275" r:id="rId12"/>
    <p:sldId id="262" r:id="rId13"/>
    <p:sldId id="280"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01838-051A-428B-A3EB-1666F5A6E5E0}" v="1" dt="2024-09-05T10:37:06.707"/>
    <p1510:client id="{2E8E00EA-1CD8-DB62-0854-9024586D31D4}" v="51" dt="2024-09-06T07:31:21.786"/>
    <p1510:client id="{9F1511A7-F2F4-CAC7-8DD9-E3E486E39A31}" v="612" dt="2024-09-05T15:39:54.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p:cViewPr varScale="1">
        <p:scale>
          <a:sx n="105" d="100"/>
          <a:sy n="105" d="100"/>
        </p:scale>
        <p:origin x="18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06/09/2024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32786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14</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06/09/2024</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06/09/2024</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06/09/2024</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06/09/2024</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06/09/2024</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06/09/2024</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06/09/2024</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06/09/2024</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06/09/2024</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06/09/2024</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06/09/2024</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06/09/2024</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2024</a:t>
            </a:r>
          </a:p>
        </p:txBody>
      </p:sp>
      <p:sp>
        <p:nvSpPr>
          <p:cNvPr id="2" name="Title 1"/>
          <p:cNvSpPr>
            <a:spLocks noGrp="1"/>
          </p:cNvSpPr>
          <p:nvPr>
            <p:ph type="title"/>
          </p:nvPr>
        </p:nvSpPr>
        <p:spPr>
          <a:xfrm>
            <a:off x="1547664" y="1419309"/>
            <a:ext cx="4925144" cy="2133600"/>
          </a:xfrm>
        </p:spPr>
        <p:txBody>
          <a:bodyPr>
            <a:noAutofit/>
          </a:bodyPr>
          <a:lstStyle/>
          <a:p>
            <a:r>
              <a:rPr lang="en-GB" sz="3200" dirty="0">
                <a:gradFill>
                  <a:gsLst>
                    <a:gs pos="0">
                      <a:srgbClr val="000000"/>
                    </a:gs>
                    <a:gs pos="61000">
                      <a:srgbClr val="000000"/>
                    </a:gs>
                  </a:gsLst>
                  <a:lin ang="5400000" scaled="0"/>
                </a:gradFill>
              </a:rPr>
              <a:t>Welcome to Saplings</a:t>
            </a:r>
            <a:endParaRPr lang="en-GB" sz="3200" dirty="0">
              <a:solidFill>
                <a:srgbClr val="FF0000"/>
              </a:solidFill>
              <a:ea typeface="Calibri"/>
              <a:cs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48" name="Picture 47" descr="A group of colorful squares with text&#10;&#10;Description automatically generated">
            <a:extLst>
              <a:ext uri="{FF2B5EF4-FFF2-40B4-BE49-F238E27FC236}">
                <a16:creationId xmlns:a16="http://schemas.microsoft.com/office/drawing/2014/main" id="{7BFC1272-EB3C-FE69-0216-B0617390072D}"/>
              </a:ext>
            </a:extLst>
          </p:cNvPr>
          <p:cNvPicPr>
            <a:picLocks noChangeAspect="1"/>
          </p:cNvPicPr>
          <p:nvPr/>
        </p:nvPicPr>
        <p:blipFill>
          <a:blip r:embed="rId2"/>
          <a:stretch>
            <a:fillRect/>
          </a:stretch>
        </p:blipFill>
        <p:spPr>
          <a:xfrm>
            <a:off x="693964" y="976853"/>
            <a:ext cx="8052027" cy="5649284"/>
          </a:xfrm>
          <a:prstGeom prst="rect">
            <a:avLst/>
          </a:prstGeom>
        </p:spPr>
      </p:pic>
    </p:spTree>
    <p:extLst>
      <p:ext uri="{BB962C8B-B14F-4D97-AF65-F5344CB8AC3E}">
        <p14:creationId xmlns:p14="http://schemas.microsoft.com/office/powerpoint/2010/main" val="19389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143932" cy="6124754"/>
          </a:xfrm>
          <a:prstGeom prst="rect">
            <a:avLst/>
          </a:prstGeom>
          <a:noFill/>
        </p:spPr>
        <p:txBody>
          <a:bodyPr wrap="square" lIns="91440" tIns="45720" rIns="91440" bIns="45720" rtlCol="0" anchor="t">
            <a:spAutoFit/>
          </a:bodyPr>
          <a:lstStyle/>
          <a:p>
            <a:pPr algn="ctr"/>
            <a:r>
              <a:rPr lang="en-GB" sz="4000" u="sng" dirty="0">
                <a:solidFill>
                  <a:srgbClr val="FF0000"/>
                </a:solidFill>
              </a:rPr>
              <a:t>Homework</a:t>
            </a:r>
          </a:p>
          <a:p>
            <a:pPr algn="ctr"/>
            <a:endParaRPr lang="en-GB" sz="1600" dirty="0">
              <a:solidFill>
                <a:srgbClr val="FF0000"/>
              </a:solidFill>
            </a:endParaRPr>
          </a:p>
          <a:p>
            <a:pPr algn="ctr"/>
            <a:endParaRPr lang="en-US" sz="2800" dirty="0">
              <a:solidFill>
                <a:srgbClr val="FF0000"/>
              </a:solidFill>
            </a:endParaRPr>
          </a:p>
          <a:p>
            <a:pPr algn="ctr"/>
            <a:r>
              <a:rPr lang="en-US" sz="2800" dirty="0">
                <a:solidFill>
                  <a:srgbClr val="000000"/>
                </a:solidFill>
                <a:ea typeface="Calibri"/>
                <a:cs typeface="Calibri"/>
              </a:rPr>
              <a:t>Reading books AND library books sent home on a Friday, please return them the following Friday to be changed.</a:t>
            </a:r>
          </a:p>
          <a:p>
            <a:pPr algn="ctr"/>
            <a:endParaRPr lang="en-US" sz="2800" dirty="0">
              <a:solidFill>
                <a:srgbClr val="000000"/>
              </a:solidFill>
              <a:ea typeface="Calibri"/>
              <a:cs typeface="Calibri"/>
            </a:endParaRPr>
          </a:p>
          <a:p>
            <a:pPr algn="ctr"/>
            <a:endParaRPr lang="en-US" sz="2800" dirty="0">
              <a:solidFill>
                <a:srgbClr val="000000"/>
              </a:solidFill>
              <a:ea typeface="Calibri"/>
              <a:cs typeface="Calibri"/>
            </a:endParaRPr>
          </a:p>
          <a:p>
            <a:pPr algn="ctr"/>
            <a:r>
              <a:rPr lang="en-US" sz="2800" dirty="0">
                <a:solidFill>
                  <a:srgbClr val="000000"/>
                </a:solidFill>
                <a:ea typeface="Calibri"/>
                <a:cs typeface="Calibri"/>
              </a:rPr>
              <a:t>Spelling homework will be introduced in Spring 1 once they're settled into school.</a:t>
            </a:r>
          </a:p>
          <a:p>
            <a:pPr algn="ctr"/>
            <a:endParaRPr lang="en-US" sz="2800" dirty="0">
              <a:solidFill>
                <a:srgbClr val="000000"/>
              </a:solidFill>
              <a:ea typeface="Calibri"/>
              <a:cs typeface="Calibri"/>
            </a:endParaRPr>
          </a:p>
          <a:p>
            <a:pPr algn="ctr"/>
            <a:r>
              <a:rPr lang="en-US" sz="2800" dirty="0">
                <a:solidFill>
                  <a:srgbClr val="000000"/>
                </a:solidFill>
                <a:ea typeface="Calibri"/>
                <a:cs typeface="Calibri"/>
              </a:rPr>
              <a:t> </a:t>
            </a:r>
          </a:p>
          <a:p>
            <a:pPr algn="ctr"/>
            <a:endParaRPr lang="en-US" sz="2800" dirty="0">
              <a:solidFill>
                <a:srgbClr val="000000"/>
              </a:solidFill>
              <a:ea typeface="Calibri"/>
              <a:cs typeface="Calibri"/>
            </a:endParaRPr>
          </a:p>
          <a:p>
            <a:pPr algn="ctr"/>
            <a:endParaRPr lang="en-US" sz="2800" dirty="0">
              <a:solidFill>
                <a:srgbClr val="FF0000"/>
              </a:solidFill>
              <a:ea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548680"/>
            <a:ext cx="8064896" cy="6063198"/>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400" dirty="0"/>
              <a:t>We had a great year last building on lots of successes.</a:t>
            </a:r>
          </a:p>
          <a:p>
            <a:pPr algn="ctr"/>
            <a:endParaRPr lang="en-US" sz="2400" dirty="0"/>
          </a:p>
          <a:p>
            <a:pPr algn="ctr"/>
            <a:r>
              <a:rPr lang="en-US" sz="2400" dirty="0"/>
              <a:t>Data in all statutory areas – EYFS, Year 1 phonics check, Year 4 multiplication check were all above local and national figures. This is a really strong position to be in. </a:t>
            </a:r>
          </a:p>
          <a:p>
            <a:pPr algn="ctr"/>
            <a:endParaRPr lang="en-US" sz="2400" dirty="0"/>
          </a:p>
          <a:p>
            <a:pPr algn="ctr"/>
            <a:r>
              <a:rPr lang="en-US" sz="2400" dirty="0"/>
              <a:t>We also engaged with lots of activities beyond the National Curriculum, including achieving The Healthy Schools Award at Platinum Level!</a:t>
            </a:r>
          </a:p>
          <a:p>
            <a:pPr algn="ctr"/>
            <a:endParaRPr lang="en-US" sz="2400" dirty="0"/>
          </a:p>
          <a:p>
            <a:pPr algn="ctr"/>
            <a:r>
              <a:rPr lang="en-US" sz="2400" dirty="0"/>
              <a:t>From these successes</a:t>
            </a:r>
            <a:r>
              <a:rPr lang="en-GB" sz="2400" dirty="0"/>
              <a:t>, we are in a fantastic position to build and continue to improve! </a:t>
            </a:r>
          </a:p>
          <a:p>
            <a:pPr algn="ctr"/>
            <a:endParaRPr lang="en-GB" sz="3600" dirty="0">
              <a:solidFill>
                <a:srgbClr val="FF0000"/>
              </a:solidFill>
            </a:endParaRPr>
          </a:p>
        </p:txBody>
      </p:sp>
    </p:spTree>
    <p:extLst>
      <p:ext uri="{BB962C8B-B14F-4D97-AF65-F5344CB8AC3E}">
        <p14:creationId xmlns:p14="http://schemas.microsoft.com/office/powerpoint/2010/main" val="280230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5232202"/>
          </a:xfrm>
          <a:prstGeom prst="rect">
            <a:avLst/>
          </a:prstGeom>
          <a:noFill/>
        </p:spPr>
        <p:txBody>
          <a:bodyPr wrap="square" rtlCol="0">
            <a:spAutoFit/>
          </a:bodyPr>
          <a:lstStyle/>
          <a:p>
            <a:pPr algn="ctr"/>
            <a:r>
              <a:rPr lang="en-GB" sz="3600" u="sng" dirty="0">
                <a:solidFill>
                  <a:srgbClr val="FF0000"/>
                </a:solidFill>
              </a:rPr>
              <a:t>School Priorities for 2023/24</a:t>
            </a:r>
          </a:p>
          <a:p>
            <a:pPr algn="ctr"/>
            <a:endParaRPr lang="en-GB" sz="2600" u="sng" dirty="0">
              <a:solidFill>
                <a:srgbClr val="FF0000"/>
              </a:solidFill>
            </a:endParaRPr>
          </a:p>
          <a:p>
            <a:pPr marL="457200" indent="-457200">
              <a:buFontTx/>
              <a:buChar char="-"/>
            </a:pPr>
            <a:r>
              <a:rPr lang="en-US" sz="2600" dirty="0"/>
              <a:t>To continue developing and refining our curriculum offer to best meet the needs of all children.</a:t>
            </a:r>
          </a:p>
          <a:p>
            <a:pPr marL="457200" indent="-457200">
              <a:buFontTx/>
              <a:buChar char="-"/>
            </a:pPr>
            <a:r>
              <a:rPr lang="en-US" sz="2600" dirty="0"/>
              <a:t>To develop oracy across the school, to foster articulate and well-rounded children, able to speak and write in a variety of  contexts. </a:t>
            </a:r>
          </a:p>
          <a:p>
            <a:pPr marL="457200" indent="-457200">
              <a:buFontTx/>
              <a:buChar char="-"/>
            </a:pPr>
            <a:r>
              <a:rPr lang="en-US" sz="2600" dirty="0"/>
              <a:t>To develop and refine transcription skills in the younger years, to enhance the writing process throughout the school. </a:t>
            </a:r>
            <a:endParaRPr lang="en-GB" sz="2600" dirty="0"/>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0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D86208B-BDF3-0D15-23B3-AE1FE209C0A4}"/>
              </a:ext>
            </a:extLst>
          </p:cNvPr>
          <p:cNvSpPr txBox="1"/>
          <p:nvPr/>
        </p:nvSpPr>
        <p:spPr>
          <a:xfrm>
            <a:off x="755576" y="3573016"/>
            <a:ext cx="1872208" cy="646331"/>
          </a:xfrm>
          <a:prstGeom prst="rect">
            <a:avLst/>
          </a:prstGeom>
          <a:noFill/>
        </p:spPr>
        <p:txBody>
          <a:bodyPr wrap="square" lIns="91440" tIns="45720" rIns="91440" bIns="45720" rtlCol="0" anchor="t">
            <a:spAutoFit/>
          </a:bodyPr>
          <a:lstStyle/>
          <a:p>
            <a:pPr algn="ctr"/>
            <a:r>
              <a:rPr lang="en-GB" dirty="0">
                <a:solidFill>
                  <a:srgbClr val="FF0000"/>
                </a:solidFill>
              </a:rPr>
              <a:t>Miss Wisniewski</a:t>
            </a:r>
          </a:p>
          <a:p>
            <a:pPr algn="ctr"/>
            <a:r>
              <a:rPr lang="en-GB" dirty="0"/>
              <a:t>Class Teacher </a:t>
            </a:r>
          </a:p>
        </p:txBody>
      </p:sp>
      <p:sp>
        <p:nvSpPr>
          <p:cNvPr id="5" name="TextBox 4">
            <a:extLst>
              <a:ext uri="{FF2B5EF4-FFF2-40B4-BE49-F238E27FC236}">
                <a16:creationId xmlns:a16="http://schemas.microsoft.com/office/drawing/2014/main" id="{DDB9DD1F-6DD0-BA34-0414-ADE8C85A2390}"/>
              </a:ext>
            </a:extLst>
          </p:cNvPr>
          <p:cNvSpPr txBox="1"/>
          <p:nvPr/>
        </p:nvSpPr>
        <p:spPr>
          <a:xfrm>
            <a:off x="2815311" y="3579313"/>
            <a:ext cx="3494486" cy="1754326"/>
          </a:xfrm>
          <a:prstGeom prst="rect">
            <a:avLst/>
          </a:prstGeom>
          <a:noFill/>
        </p:spPr>
        <p:txBody>
          <a:bodyPr wrap="square" lIns="91440" tIns="45720" rIns="91440" bIns="45720" rtlCol="0" anchor="t">
            <a:spAutoFit/>
          </a:bodyPr>
          <a:lstStyle/>
          <a:p>
            <a:pPr algn="ctr"/>
            <a:r>
              <a:rPr lang="en-GB" dirty="0">
                <a:solidFill>
                  <a:srgbClr val="FF0000"/>
                </a:solidFill>
              </a:rPr>
              <a:t>Mrs Fearnley         Mrs Coneron</a:t>
            </a:r>
            <a:endParaRPr lang="en-GB" dirty="0">
              <a:solidFill>
                <a:srgbClr val="FF0000"/>
              </a:solidFill>
              <a:ea typeface="Calibri"/>
              <a:cs typeface="Calibri"/>
            </a:endParaRPr>
          </a:p>
          <a:p>
            <a:pPr algn="ctr"/>
            <a:r>
              <a:rPr lang="en-GB" dirty="0"/>
              <a:t>Teaching Assistant </a:t>
            </a:r>
          </a:p>
          <a:p>
            <a:pPr algn="ctr"/>
            <a:r>
              <a:rPr lang="en-GB" dirty="0">
                <a:solidFill>
                  <a:srgbClr val="FF0000"/>
                </a:solidFill>
                <a:ea typeface="Calibri"/>
                <a:cs typeface="Calibri"/>
              </a:rPr>
              <a:t>Mrs Fearnley – Mon, Wed, Thurs, Fri 9-10:30</a:t>
            </a:r>
          </a:p>
          <a:p>
            <a:pPr algn="ctr"/>
            <a:endParaRPr lang="en-GB" dirty="0">
              <a:solidFill>
                <a:srgbClr val="FF0000"/>
              </a:solidFill>
              <a:ea typeface="Calibri"/>
              <a:cs typeface="Calibri"/>
            </a:endParaRPr>
          </a:p>
          <a:p>
            <a:pPr algn="ctr"/>
            <a:r>
              <a:rPr lang="en-GB" dirty="0">
                <a:solidFill>
                  <a:srgbClr val="FF0000"/>
                </a:solidFill>
                <a:ea typeface="Calibri"/>
                <a:cs typeface="Calibri"/>
              </a:rPr>
              <a:t>Mrs Coneron – Mon, Thurs 1:30-3</a:t>
            </a:r>
          </a:p>
        </p:txBody>
      </p:sp>
      <p:sp>
        <p:nvSpPr>
          <p:cNvPr id="6" name="TextBox 5">
            <a:extLst>
              <a:ext uri="{FF2B5EF4-FFF2-40B4-BE49-F238E27FC236}">
                <a16:creationId xmlns:a16="http://schemas.microsoft.com/office/drawing/2014/main" id="{F689F93E-3B8B-6EFF-DA10-5EAB66D59A82}"/>
              </a:ext>
            </a:extLst>
          </p:cNvPr>
          <p:cNvSpPr txBox="1"/>
          <p:nvPr/>
        </p:nvSpPr>
        <p:spPr>
          <a:xfrm>
            <a:off x="6732240" y="3573016"/>
            <a:ext cx="1565994" cy="1200329"/>
          </a:xfrm>
          <a:prstGeom prst="rect">
            <a:avLst/>
          </a:prstGeom>
          <a:noFill/>
        </p:spPr>
        <p:txBody>
          <a:bodyPr wrap="square" lIns="91440" tIns="45720" rIns="91440" bIns="45720" rtlCol="0" anchor="t">
            <a:spAutoFit/>
          </a:bodyPr>
          <a:lstStyle/>
          <a:p>
            <a:pPr algn="ctr"/>
            <a:r>
              <a:rPr lang="en-GB" dirty="0">
                <a:solidFill>
                  <a:srgbClr val="FF0000"/>
                </a:solidFill>
                <a:ea typeface="Calibri"/>
                <a:cs typeface="Calibri"/>
              </a:rPr>
              <a:t>Mrs Whiteley</a:t>
            </a:r>
          </a:p>
          <a:p>
            <a:pPr algn="ctr"/>
            <a:r>
              <a:rPr lang="en-GB" dirty="0"/>
              <a:t>PPA Cover </a:t>
            </a:r>
            <a:endParaRPr lang="en-GB" dirty="0">
              <a:ea typeface="Calibri"/>
              <a:cs typeface="Calibri"/>
            </a:endParaRPr>
          </a:p>
          <a:p>
            <a:pPr algn="ctr"/>
            <a:r>
              <a:rPr lang="en-GB" dirty="0">
                <a:solidFill>
                  <a:srgbClr val="FF0000"/>
                </a:solidFill>
                <a:ea typeface="Calibri"/>
                <a:cs typeface="Calibri"/>
              </a:rPr>
              <a:t>Tuesday AM</a:t>
            </a:r>
          </a:p>
          <a:p>
            <a:pPr algn="ctr"/>
            <a:r>
              <a:rPr lang="en-GB" dirty="0">
                <a:solidFill>
                  <a:srgbClr val="FF0000"/>
                </a:solidFill>
                <a:ea typeface="Calibri"/>
                <a:cs typeface="Calibri"/>
              </a:rPr>
              <a:t>Alt Tues PM</a:t>
            </a:r>
          </a:p>
        </p:txBody>
      </p:sp>
      <p:pic>
        <p:nvPicPr>
          <p:cNvPr id="2" name="Picture 1" descr="A person with long hair smiling&#10;&#10;Description automatically generated">
            <a:extLst>
              <a:ext uri="{FF2B5EF4-FFF2-40B4-BE49-F238E27FC236}">
                <a16:creationId xmlns:a16="http://schemas.microsoft.com/office/drawing/2014/main" id="{5571A06D-8219-E6B2-152C-59D3050E27B7}"/>
              </a:ext>
            </a:extLst>
          </p:cNvPr>
          <p:cNvPicPr>
            <a:picLocks noChangeAspect="1"/>
          </p:cNvPicPr>
          <p:nvPr/>
        </p:nvPicPr>
        <p:blipFill>
          <a:blip r:embed="rId4"/>
          <a:stretch>
            <a:fillRect/>
          </a:stretch>
        </p:blipFill>
        <p:spPr>
          <a:xfrm>
            <a:off x="753435" y="1444021"/>
            <a:ext cx="1660783" cy="2137379"/>
          </a:xfrm>
          <a:prstGeom prst="rect">
            <a:avLst/>
          </a:prstGeom>
        </p:spPr>
      </p:pic>
      <p:pic>
        <p:nvPicPr>
          <p:cNvPr id="7" name="Picture 6" descr="A person with blonde hair wearing a black shirt&#10;&#10;Description automatically generated">
            <a:extLst>
              <a:ext uri="{FF2B5EF4-FFF2-40B4-BE49-F238E27FC236}">
                <a16:creationId xmlns:a16="http://schemas.microsoft.com/office/drawing/2014/main" id="{26B7423A-1E9B-D7CF-D3F5-4B1CF197E39E}"/>
              </a:ext>
            </a:extLst>
          </p:cNvPr>
          <p:cNvPicPr>
            <a:picLocks noChangeAspect="1"/>
          </p:cNvPicPr>
          <p:nvPr/>
        </p:nvPicPr>
        <p:blipFill>
          <a:blip r:embed="rId5"/>
          <a:stretch>
            <a:fillRect/>
          </a:stretch>
        </p:blipFill>
        <p:spPr>
          <a:xfrm>
            <a:off x="2718262" y="1444020"/>
            <a:ext cx="1748949" cy="2143677"/>
          </a:xfrm>
          <a:prstGeom prst="rect">
            <a:avLst/>
          </a:prstGeom>
        </p:spPr>
      </p:pic>
      <p:pic>
        <p:nvPicPr>
          <p:cNvPr id="8" name="Picture 7" descr="A person in a white shirt&#10;&#10;Description automatically generated">
            <a:extLst>
              <a:ext uri="{FF2B5EF4-FFF2-40B4-BE49-F238E27FC236}">
                <a16:creationId xmlns:a16="http://schemas.microsoft.com/office/drawing/2014/main" id="{CD573CC8-3954-8CE4-B8E9-2D55DFEBF82E}"/>
              </a:ext>
            </a:extLst>
          </p:cNvPr>
          <p:cNvPicPr>
            <a:picLocks noChangeAspect="1"/>
          </p:cNvPicPr>
          <p:nvPr/>
        </p:nvPicPr>
        <p:blipFill>
          <a:blip r:embed="rId6"/>
          <a:stretch>
            <a:fillRect/>
          </a:stretch>
        </p:blipFill>
        <p:spPr>
          <a:xfrm>
            <a:off x="4569733" y="1431424"/>
            <a:ext cx="1723759" cy="2149975"/>
          </a:xfrm>
          <a:prstGeom prst="rect">
            <a:avLst/>
          </a:prstGeom>
        </p:spPr>
      </p:pic>
      <p:pic>
        <p:nvPicPr>
          <p:cNvPr id="9" name="Picture 8" descr="A person in a white tank top&#10;&#10;Description automatically generated">
            <a:extLst>
              <a:ext uri="{FF2B5EF4-FFF2-40B4-BE49-F238E27FC236}">
                <a16:creationId xmlns:a16="http://schemas.microsoft.com/office/drawing/2014/main" id="{64BA84B4-EE69-4AD6-788B-975CD7D3EC3F}"/>
              </a:ext>
            </a:extLst>
          </p:cNvPr>
          <p:cNvPicPr>
            <a:picLocks noChangeAspect="1"/>
          </p:cNvPicPr>
          <p:nvPr/>
        </p:nvPicPr>
        <p:blipFill>
          <a:blip r:embed="rId7"/>
          <a:stretch>
            <a:fillRect/>
          </a:stretch>
        </p:blipFill>
        <p:spPr>
          <a:xfrm>
            <a:off x="6597535" y="1431426"/>
            <a:ext cx="1837114" cy="2162570"/>
          </a:xfrm>
          <a:prstGeom prst="rect">
            <a:avLst/>
          </a:prstGeom>
        </p:spPr>
      </p:pic>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15351"/>
            <a:ext cx="8496944" cy="1003351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Routines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8.40 am</a:t>
            </a:r>
            <a:r>
              <a:rPr kumimoji="0" lang="en-US" sz="2000" b="0" i="0" u="none" strike="noStrike" kern="1200" cap="none" spc="0" normalizeH="0" baseline="0" noProof="0" dirty="0">
                <a:ln>
                  <a:noFill/>
                </a:ln>
                <a:solidFill>
                  <a:srgbClr val="FF0000"/>
                </a:solidFill>
                <a:effectLst/>
                <a:uLnTx/>
                <a:uFillTx/>
                <a:latin typeface="Calibri"/>
                <a:ea typeface="+mn-ea"/>
                <a:cs typeface="+mn-cs"/>
              </a:rPr>
              <a:t> – Mrs Bamforth will open the gates. Children to come to their classroom (Early Morning Task)</a:t>
            </a:r>
            <a:endParaRPr kumimoji="0" lang="en-US" sz="2000" b="1" i="0" u="sng" strike="noStrike" kern="1200" cap="none" spc="0" normalizeH="0" baseline="0" noProof="0" dirty="0">
              <a:ln>
                <a:noFill/>
              </a:ln>
              <a:solidFill>
                <a:srgbClr val="FF0000"/>
              </a:solidFill>
              <a:effectLst/>
              <a:uLnTx/>
              <a:uFillTx/>
              <a:latin typeface="Calibri"/>
              <a:ea typeface="+mn-ea"/>
              <a:cs typeface="+mn-cs"/>
            </a:endParaRPr>
          </a:p>
          <a:p>
            <a:pPr algn="ctr">
              <a:defRPr/>
            </a:pPr>
            <a:endParaRPr lang="en-US" sz="2000" dirty="0">
              <a:solidFill>
                <a:srgbClr val="FF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9am</a:t>
            </a:r>
            <a:r>
              <a:rPr kumimoji="0" lang="en-US" sz="2000" b="0" i="0" u="sng" strike="noStrike" kern="1200" cap="none" spc="0" normalizeH="0" baseline="0" noProof="0" dirty="0">
                <a:ln>
                  <a:noFill/>
                </a:ln>
                <a:solidFill>
                  <a:srgbClr val="FF0000"/>
                </a:solidFill>
                <a:effectLst/>
                <a:uLnTx/>
                <a:uFillTx/>
                <a:latin typeface="Calibri"/>
                <a:ea typeface="+mn-ea"/>
                <a:cs typeface="+mn-cs"/>
              </a:rPr>
              <a:t> – </a:t>
            </a:r>
            <a:r>
              <a:rPr lang="en-US" sz="2000" b="1" u="sng" dirty="0">
                <a:solidFill>
                  <a:srgbClr val="FF0000"/>
                </a:solidFill>
                <a:latin typeface="Calibri"/>
              </a:rPr>
              <a:t>10am</a:t>
            </a:r>
            <a:r>
              <a:rPr kumimoji="0" lang="en-US" sz="2000" b="1" i="0" u="sng" strike="noStrike" kern="1200" cap="none" spc="0" normalizeH="0" baseline="0" noProof="0" dirty="0">
                <a:ln>
                  <a:noFill/>
                </a:ln>
                <a:solidFill>
                  <a:srgbClr val="FF0000"/>
                </a:solidFill>
                <a:effectLst/>
                <a:uLnTx/>
                <a:uFillTx/>
                <a:latin typeface="Calibri"/>
                <a:ea typeface="+mn-ea"/>
                <a:cs typeface="+mn-cs"/>
              </a:rPr>
              <a:t> </a:t>
            </a:r>
            <a:r>
              <a:rPr kumimoji="0" lang="en-US" sz="2000" b="0" i="0" u="none" strike="noStrike" kern="1200" cap="none" spc="0" normalizeH="0" baseline="0" noProof="0" dirty="0">
                <a:ln>
                  <a:noFill/>
                </a:ln>
                <a:solidFill>
                  <a:srgbClr val="FF0000"/>
                </a:solidFill>
                <a:effectLst/>
                <a:uLnTx/>
                <a:uFillTx/>
                <a:latin typeface="Calibri"/>
                <a:ea typeface="+mn-ea"/>
                <a:cs typeface="+mn-cs"/>
              </a:rPr>
              <a:t>Session 1 </a:t>
            </a:r>
          </a:p>
          <a:p>
            <a:pPr algn="ctr">
              <a:defRPr/>
            </a:pPr>
            <a:endParaRPr lang="en-US" sz="2000" dirty="0">
              <a:solidFill>
                <a:srgbClr val="FF0000"/>
              </a:solidFill>
              <a:latin typeface="Calibri"/>
            </a:endParaRPr>
          </a:p>
          <a:p>
            <a:pPr algn="ctr">
              <a:defRPr/>
            </a:pPr>
            <a:r>
              <a:rPr lang="en-US" sz="2000" b="1" u="sng" dirty="0">
                <a:solidFill>
                  <a:srgbClr val="FF0000"/>
                </a:solidFill>
                <a:latin typeface="Calibri"/>
              </a:rPr>
              <a:t>10.00am </a:t>
            </a:r>
            <a:r>
              <a:rPr kumimoji="0" lang="en-US" sz="2000" b="1" i="0" u="sng" strike="noStrike" kern="1200" cap="none" spc="0" normalizeH="0" baseline="0" noProof="0" dirty="0">
                <a:ln>
                  <a:noFill/>
                </a:ln>
                <a:solidFill>
                  <a:srgbClr val="FF0000"/>
                </a:solidFill>
                <a:effectLst/>
                <a:uLnTx/>
                <a:uFillTx/>
                <a:latin typeface="Calibri"/>
                <a:ea typeface="+mn-ea"/>
                <a:cs typeface="+mn-cs"/>
              </a:rPr>
              <a:t>to </a:t>
            </a:r>
            <a:r>
              <a:rPr lang="en-US" sz="2000" b="1" u="sng" dirty="0">
                <a:solidFill>
                  <a:srgbClr val="FF0000"/>
                </a:solidFill>
                <a:latin typeface="Calibri"/>
              </a:rPr>
              <a:t>10.15am</a:t>
            </a:r>
            <a:r>
              <a:rPr kumimoji="0" lang="en-US" sz="2000" b="1" i="0" u="sng" strike="noStrike" kern="1200" cap="none" spc="0" normalizeH="0" baseline="0" noProof="0" dirty="0">
                <a:ln>
                  <a:noFill/>
                </a:ln>
                <a:solidFill>
                  <a:srgbClr val="FF0000"/>
                </a:solidFill>
                <a:effectLst/>
                <a:uLnTx/>
                <a:uFillTx/>
                <a:latin typeface="Calibri"/>
                <a:ea typeface="+mn-ea"/>
                <a:cs typeface="+mn-cs"/>
              </a:rPr>
              <a:t> </a:t>
            </a:r>
            <a:r>
              <a:rPr kumimoji="0" lang="en-US" sz="2000" b="0" i="0" u="none" strike="noStrike" kern="1200" cap="none" spc="0" normalizeH="0" baseline="0" noProof="0" dirty="0">
                <a:ln>
                  <a:noFill/>
                </a:ln>
                <a:solidFill>
                  <a:srgbClr val="FF0000"/>
                </a:solidFill>
                <a:effectLst/>
                <a:uLnTx/>
                <a:uFillTx/>
                <a:latin typeface="Calibri"/>
                <a:ea typeface="+mn-ea"/>
                <a:cs typeface="+mn-cs"/>
              </a:rPr>
              <a:t>Daily Assembly </a:t>
            </a:r>
          </a:p>
          <a:p>
            <a:pPr algn="ctr">
              <a:defRPr/>
            </a:pPr>
            <a:endParaRPr lang="en-US" sz="2000" dirty="0">
              <a:solidFill>
                <a:srgbClr val="FF0000"/>
              </a:solidFill>
              <a:latin typeface="Calibri"/>
            </a:endParaRPr>
          </a:p>
          <a:p>
            <a:pPr algn="ctr">
              <a:defRPr/>
            </a:pPr>
            <a:r>
              <a:rPr lang="en-US" sz="2000" b="1" dirty="0">
                <a:solidFill>
                  <a:srgbClr val="FF0000"/>
                </a:solidFill>
                <a:latin typeface="Calibri"/>
              </a:rPr>
              <a:t>10:15 am</a:t>
            </a:r>
            <a:r>
              <a:rPr lang="en-US" sz="2000" dirty="0">
                <a:solidFill>
                  <a:srgbClr val="FF0000"/>
                </a:solidFill>
                <a:latin typeface="Calibri"/>
              </a:rPr>
              <a:t> Playtime</a:t>
            </a:r>
            <a:endParaRPr lang="en-US" sz="2000" b="0" i="0" u="none" strike="noStrike" kern="1200" cap="none" spc="0" normalizeH="0" baseline="0" noProof="0" dirty="0">
              <a:ln>
                <a:noFill/>
              </a:ln>
              <a:solidFill>
                <a:srgbClr val="FF0000"/>
              </a:solidFill>
              <a:effectLst/>
              <a:uLnTx/>
              <a:uFillTx/>
              <a:latin typeface="Calibri"/>
              <a:ea typeface="Calibri"/>
              <a:cs typeface="Calibri"/>
            </a:endParaRPr>
          </a:p>
          <a:p>
            <a:pPr algn="ctr">
              <a:defRPr/>
            </a:pPr>
            <a:endParaRPr lang="en-US" sz="2000" dirty="0">
              <a:solidFill>
                <a:srgbClr val="FF0000"/>
              </a:solidFill>
              <a:latin typeface="Calibri"/>
              <a:ea typeface="Calibri"/>
              <a:cs typeface="Calibri"/>
            </a:endParaRPr>
          </a:p>
          <a:p>
            <a:pPr algn="ctr">
              <a:defRPr/>
            </a:pPr>
            <a:r>
              <a:rPr lang="en-GB" sz="2000" b="1" u="sng" dirty="0">
                <a:solidFill>
                  <a:srgbClr val="FF0000"/>
                </a:solidFill>
                <a:latin typeface="Calibri"/>
                <a:ea typeface="Calibri"/>
                <a:cs typeface="Calibri"/>
              </a:rPr>
              <a:t>10:30am - 11:15am </a:t>
            </a:r>
            <a:r>
              <a:rPr lang="en-GB" sz="2000" dirty="0">
                <a:solidFill>
                  <a:srgbClr val="FF0000"/>
                </a:solidFill>
                <a:latin typeface="Calibri"/>
                <a:ea typeface="Calibri"/>
                <a:cs typeface="Calibri"/>
              </a:rPr>
              <a:t>Session 2</a:t>
            </a:r>
            <a:endParaRPr lang="en-GB" sz="2000" i="0" strike="noStrike" kern="1200" cap="none" spc="0" normalizeH="0" baseline="0" noProof="0" dirty="0">
              <a:ln>
                <a:noFill/>
              </a:ln>
              <a:solidFill>
                <a:srgbClr val="FF0000"/>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algn="ctr">
              <a:defRPr/>
            </a:pPr>
            <a:r>
              <a:rPr lang="en-GB" sz="2000" b="1" u="sng" dirty="0">
                <a:solidFill>
                  <a:srgbClr val="FF0000"/>
                </a:solidFill>
                <a:latin typeface="Calibri"/>
              </a:rPr>
              <a:t>11:15am</a:t>
            </a:r>
            <a:r>
              <a:rPr kumimoji="0" lang="en-GB" sz="2000" b="0" i="0" u="none" strike="noStrike" kern="1200" cap="none" spc="0" normalizeH="0" baseline="0" noProof="0" dirty="0">
                <a:ln>
                  <a:noFill/>
                </a:ln>
                <a:solidFill>
                  <a:srgbClr val="FF0000"/>
                </a:solidFill>
                <a:effectLst/>
                <a:uLnTx/>
                <a:uFillTx/>
                <a:latin typeface="Calibri"/>
                <a:ea typeface="+mn-ea"/>
                <a:cs typeface="+mn-cs"/>
              </a:rPr>
              <a:t> – </a:t>
            </a:r>
            <a:r>
              <a:rPr lang="en-GB" sz="2000" dirty="0">
                <a:solidFill>
                  <a:srgbClr val="FF0000"/>
                </a:solidFill>
                <a:latin typeface="Calibri"/>
              </a:rPr>
              <a:t>Session 3</a:t>
            </a:r>
            <a:endParaRPr lang="en-GB" sz="2000" b="0" i="0" u="none" strike="noStrike" kern="1200" cap="none" spc="0" normalizeH="0" baseline="0" noProof="0" dirty="0">
              <a:ln>
                <a:noFill/>
              </a:ln>
              <a:solidFill>
                <a:srgbClr val="FF0000"/>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u="sng" dirty="0">
                <a:solidFill>
                  <a:srgbClr val="FF0000"/>
                </a:solidFill>
                <a:latin typeface="Calibri"/>
              </a:rPr>
              <a:t>11:55am</a:t>
            </a:r>
            <a:r>
              <a:rPr kumimoji="0" lang="en-GB" sz="2000" b="0" i="0" u="none" strike="noStrike" kern="1200" cap="none" spc="0" normalizeH="0" baseline="0" noProof="0" dirty="0">
                <a:ln>
                  <a:noFill/>
                </a:ln>
                <a:solidFill>
                  <a:srgbClr val="FF0000"/>
                </a:solidFill>
                <a:effectLst/>
                <a:uLnTx/>
                <a:uFillTx/>
                <a:latin typeface="Calibri"/>
                <a:ea typeface="+mn-ea"/>
                <a:cs typeface="+mn-cs"/>
              </a:rPr>
              <a:t> – Lunch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algn="ctr">
              <a:defRPr/>
            </a:pPr>
            <a:r>
              <a:rPr lang="en-GB" sz="2000" b="1" u="sng" dirty="0">
                <a:solidFill>
                  <a:srgbClr val="FF0000"/>
                </a:solidFill>
                <a:latin typeface="Calibri"/>
              </a:rPr>
              <a:t>12:45pm</a:t>
            </a:r>
            <a:r>
              <a:rPr kumimoji="0" lang="en-GB" sz="2000" b="0" i="0" u="none" strike="noStrike" kern="1200" cap="none" spc="0" normalizeH="0" baseline="0" noProof="0" dirty="0">
                <a:ln>
                  <a:noFill/>
                </a:ln>
                <a:solidFill>
                  <a:srgbClr val="FF0000"/>
                </a:solidFill>
                <a:effectLst/>
                <a:uLnTx/>
                <a:uFillTx/>
                <a:latin typeface="Calibri"/>
                <a:ea typeface="+mn-ea"/>
                <a:cs typeface="+mn-cs"/>
              </a:rPr>
              <a:t>– Foundation subjects/</a:t>
            </a:r>
            <a:r>
              <a:rPr lang="en-GB" sz="2000" dirty="0">
                <a:solidFill>
                  <a:srgbClr val="FF0000"/>
                </a:solidFill>
                <a:latin typeface="Calibri"/>
              </a:rPr>
              <a:t>playtime</a:t>
            </a:r>
            <a:endParaRPr lang="en-GB" sz="2000" b="0" i="0" u="none" strike="noStrike" kern="1200" cap="none" spc="0" normalizeH="0" baseline="0" noProof="0" dirty="0">
              <a:ln>
                <a:noFill/>
              </a:ln>
              <a:solidFill>
                <a:srgbClr val="FF0000"/>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u="sng" dirty="0">
                <a:solidFill>
                  <a:srgbClr val="FF0000"/>
                </a:solidFill>
                <a:latin typeface="Calibri"/>
              </a:rPr>
              <a:t>3:15pm</a:t>
            </a:r>
            <a:r>
              <a:rPr kumimoji="0" lang="en-GB" sz="2000" b="1" i="0" u="sng" strike="noStrike" kern="1200" cap="none" spc="0" normalizeH="0" baseline="0" noProof="0" dirty="0">
                <a:ln>
                  <a:noFill/>
                </a:ln>
                <a:solidFill>
                  <a:srgbClr val="FF0000"/>
                </a:solidFill>
                <a:effectLst/>
                <a:uLnTx/>
                <a:uFillTx/>
                <a:latin typeface="Calibri"/>
                <a:ea typeface="+mn-ea"/>
                <a:cs typeface="+mn-cs"/>
              </a:rPr>
              <a:t> </a:t>
            </a:r>
            <a:r>
              <a:rPr kumimoji="0" lang="en-GB" sz="2000" b="0" i="0" u="none" strike="noStrike" kern="1200" cap="none" spc="0" normalizeH="0" baseline="0" noProof="0" dirty="0">
                <a:ln>
                  <a:noFill/>
                </a:ln>
                <a:solidFill>
                  <a:srgbClr val="FF0000"/>
                </a:solidFill>
                <a:effectLst/>
                <a:uLnTx/>
                <a:uFillTx/>
                <a:latin typeface="Calibri"/>
                <a:ea typeface="+mn-ea"/>
                <a:cs typeface="+mn-cs"/>
              </a:rPr>
              <a:t>– Home time - children will be brought to the playground. </a:t>
            </a:r>
            <a:endParaRPr lang="en-GB" sz="2000" i="0" strike="noStrike" kern="1200" cap="none" spc="0" normalizeH="0" baseline="0" noProof="0" dirty="0">
              <a:ln>
                <a:noFill/>
              </a:ln>
              <a:solidFill>
                <a:srgbClr val="FF0000"/>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34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352928" cy="646331"/>
          </a:xfrm>
          <a:prstGeom prst="rect">
            <a:avLst/>
          </a:prstGeom>
          <a:noFill/>
        </p:spPr>
        <p:txBody>
          <a:bodyPr wrap="square" rtlCol="0">
            <a:spAutoFit/>
          </a:bodyPr>
          <a:lstStyle/>
          <a:p>
            <a:pPr algn="ctr"/>
            <a:r>
              <a:rPr lang="en-GB" sz="3600" u="sng" dirty="0">
                <a:solidFill>
                  <a:srgbClr val="FF0000"/>
                </a:solidFill>
              </a:rPr>
              <a:t>Timetable</a:t>
            </a:r>
          </a:p>
        </p:txBody>
      </p:sp>
      <p:pic>
        <p:nvPicPr>
          <p:cNvPr id="3" name="Picture 2">
            <a:extLst>
              <a:ext uri="{FF2B5EF4-FFF2-40B4-BE49-F238E27FC236}">
                <a16:creationId xmlns:a16="http://schemas.microsoft.com/office/drawing/2014/main" id="{22D186A9-2E19-D77B-9637-FD5D950EFF9E}"/>
              </a:ext>
            </a:extLst>
          </p:cNvPr>
          <p:cNvPicPr>
            <a:picLocks noChangeAspect="1"/>
          </p:cNvPicPr>
          <p:nvPr/>
        </p:nvPicPr>
        <p:blipFill>
          <a:blip r:embed="rId2"/>
          <a:stretch>
            <a:fillRect/>
          </a:stretch>
        </p:blipFill>
        <p:spPr>
          <a:xfrm>
            <a:off x="0" y="978815"/>
            <a:ext cx="8785040" cy="5416766"/>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2862322"/>
          </a:xfrm>
          <a:prstGeom prst="rect">
            <a:avLst/>
          </a:prstGeom>
          <a:noFill/>
        </p:spPr>
        <p:txBody>
          <a:bodyPr wrap="square" lIns="91440" tIns="45720" rIns="91440" bIns="45720" rtlCol="0" anchor="t">
            <a:spAutoFit/>
          </a:bodyPr>
          <a:lstStyle/>
          <a:p>
            <a:pPr algn="ctr"/>
            <a:r>
              <a:rPr lang="en-US" sz="3600" u="sng" dirty="0">
                <a:solidFill>
                  <a:srgbClr val="FF0000"/>
                </a:solidFill>
                <a:latin typeface="+mj-lt"/>
              </a:rPr>
              <a:t>Expectations</a:t>
            </a:r>
          </a:p>
          <a:p>
            <a:pPr algn="ctr"/>
            <a:endParaRPr lang="en-US" sz="3600" u="sng" dirty="0">
              <a:solidFill>
                <a:srgbClr val="FF0000"/>
              </a:solidFill>
              <a:latin typeface="+mj-lt"/>
              <a:ea typeface="Calibri"/>
              <a:cs typeface="Calibri"/>
            </a:endParaRPr>
          </a:p>
          <a:p>
            <a:pPr marL="571500" indent="-571500" algn="ctr">
              <a:buFont typeface="Arial"/>
              <a:buChar char="•"/>
            </a:pPr>
            <a:r>
              <a:rPr lang="en-US" sz="2800" dirty="0">
                <a:solidFill>
                  <a:srgbClr val="000000"/>
                </a:solidFill>
                <a:latin typeface="+mj-lt"/>
                <a:ea typeface="Calibri"/>
                <a:cs typeface="Calibri"/>
              </a:rPr>
              <a:t>Always try their best</a:t>
            </a:r>
          </a:p>
          <a:p>
            <a:pPr marL="571500" indent="-571500" algn="ctr">
              <a:buFont typeface="Arial"/>
              <a:buChar char="•"/>
            </a:pPr>
            <a:r>
              <a:rPr lang="en-US" sz="2800" dirty="0">
                <a:solidFill>
                  <a:srgbClr val="000000"/>
                </a:solidFill>
                <a:latin typeface="+mj-lt"/>
                <a:ea typeface="Calibri"/>
                <a:cs typeface="Calibri"/>
              </a:rPr>
              <a:t>Be kind and respectful to everyone </a:t>
            </a:r>
          </a:p>
          <a:p>
            <a:pPr marL="571500" indent="-571500" algn="ctr">
              <a:buFont typeface="Arial"/>
              <a:buChar char="•"/>
            </a:pPr>
            <a:r>
              <a:rPr lang="en-US" sz="2800" dirty="0">
                <a:solidFill>
                  <a:srgbClr val="000000"/>
                </a:solidFill>
                <a:latin typeface="+mj-lt"/>
                <a:ea typeface="Calibri"/>
                <a:cs typeface="Calibri"/>
              </a:rPr>
              <a:t>Show good listening skills to staff / friends</a:t>
            </a:r>
            <a:endParaRPr lang="en-US" dirty="0"/>
          </a:p>
          <a:p>
            <a:endParaRPr lang="en-US" sz="1200" dirty="0">
              <a:latin typeface="+mj-lt"/>
              <a:ea typeface="Calibri"/>
              <a:cs typeface="Calibri"/>
            </a:endParaRPr>
          </a:p>
          <a:p>
            <a:pPr algn="ctr"/>
            <a:endParaRPr lang="en-GB" sz="1200" dirty="0">
              <a:latin typeface="+mj-lt"/>
              <a:ea typeface="Calibri"/>
              <a:cs typeface="Calibri"/>
            </a:endParaRPr>
          </a:p>
        </p:txBody>
      </p:sp>
      <p:sp>
        <p:nvSpPr>
          <p:cNvPr id="4" name="TextBox 3"/>
          <p:cNvSpPr txBox="1"/>
          <p:nvPr/>
        </p:nvSpPr>
        <p:spPr>
          <a:xfrm>
            <a:off x="507237" y="3590637"/>
            <a:ext cx="7848872" cy="1631216"/>
          </a:xfrm>
          <a:prstGeom prst="rect">
            <a:avLst/>
          </a:prstGeom>
          <a:noFill/>
        </p:spPr>
        <p:txBody>
          <a:bodyPr wrap="square" lIns="91440" tIns="45720" rIns="91440" bIns="45720" rtlCol="0" anchor="t">
            <a:spAutoFit/>
          </a:bodyPr>
          <a:lstStyle/>
          <a:p>
            <a:pPr algn="ctr"/>
            <a:r>
              <a:rPr lang="en-GB" sz="3600" i="1" dirty="0">
                <a:solidFill>
                  <a:srgbClr val="FF0000"/>
                </a:solidFill>
              </a:rPr>
              <a:t>Class Vision</a:t>
            </a:r>
          </a:p>
          <a:p>
            <a:pPr algn="ctr"/>
            <a:endParaRPr lang="en-GB" sz="3600" i="1" dirty="0">
              <a:solidFill>
                <a:srgbClr val="FF0000"/>
              </a:solidFill>
              <a:ea typeface="+mn-lt"/>
              <a:cs typeface="+mn-lt"/>
            </a:endParaRPr>
          </a:p>
          <a:p>
            <a:pPr algn="ctr"/>
            <a:r>
              <a:rPr lang="en-GB" sz="2800" dirty="0">
                <a:solidFill>
                  <a:srgbClr val="212121"/>
                </a:solidFill>
                <a:ea typeface="+mn-lt"/>
                <a:cs typeface="+mn-lt"/>
              </a:rPr>
              <a:t>We have fun, work hard and be the best we can be! </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2431435"/>
          </a:xfrm>
          <a:prstGeom prst="rect">
            <a:avLst/>
          </a:prstGeom>
          <a:noFill/>
        </p:spPr>
        <p:txBody>
          <a:bodyPr wrap="square" lIns="91440" tIns="45720" rIns="91440" bIns="45720" rtlCol="0" anchor="t">
            <a:spAutoFit/>
          </a:bodyPr>
          <a:lstStyle/>
          <a:p>
            <a:pPr algn="ctr"/>
            <a:r>
              <a:rPr lang="en-US" sz="3600" u="sng" dirty="0">
                <a:solidFill>
                  <a:srgbClr val="FF0000"/>
                </a:solidFill>
                <a:latin typeface="+mj-lt"/>
              </a:rPr>
              <a:t>Equipment</a:t>
            </a:r>
          </a:p>
          <a:p>
            <a:endParaRPr lang="en-US" sz="3200" dirty="0">
              <a:solidFill>
                <a:srgbClr val="FF0000"/>
              </a:solidFill>
              <a:latin typeface="+mj-lt"/>
            </a:endParaRPr>
          </a:p>
          <a:p>
            <a:pPr marL="171450" indent="-171450" algn="ctr">
              <a:buFont typeface="Arial"/>
              <a:buChar char="•"/>
            </a:pPr>
            <a:r>
              <a:rPr lang="en-GB" sz="2400">
                <a:solidFill>
                  <a:srgbClr val="000000"/>
                </a:solidFill>
                <a:latin typeface="+mj-lt"/>
                <a:ea typeface="Calibri"/>
                <a:cs typeface="Calibri"/>
              </a:rPr>
              <a:t>Book Bags (everyday)</a:t>
            </a:r>
            <a:endParaRPr lang="en-US" sz="2400">
              <a:solidFill>
                <a:srgbClr val="000000"/>
              </a:solidFill>
              <a:latin typeface="+mj-lt"/>
              <a:ea typeface="Calibri"/>
              <a:cs typeface="Calibri"/>
            </a:endParaRPr>
          </a:p>
          <a:p>
            <a:pPr marL="171450" indent="-171450" algn="ctr">
              <a:buFont typeface="Arial"/>
              <a:buChar char="•"/>
            </a:pPr>
            <a:r>
              <a:rPr lang="en-GB" sz="2400">
                <a:solidFill>
                  <a:srgbClr val="000000"/>
                </a:solidFill>
                <a:latin typeface="+mj-lt"/>
                <a:ea typeface="Calibri"/>
                <a:cs typeface="Calibri"/>
              </a:rPr>
              <a:t>Water bottle (everyday) NO juice please</a:t>
            </a:r>
            <a:endParaRPr lang="en-US" sz="2400">
              <a:solidFill>
                <a:srgbClr val="000000"/>
              </a:solidFill>
              <a:latin typeface="+mj-lt"/>
              <a:ea typeface="Calibri"/>
              <a:cs typeface="Calibri"/>
            </a:endParaRPr>
          </a:p>
          <a:p>
            <a:pPr marL="171450" indent="-171450" algn="ctr">
              <a:buFont typeface="Arial"/>
              <a:buChar char="•"/>
            </a:pPr>
            <a:r>
              <a:rPr lang="en-GB" sz="2400" dirty="0">
                <a:solidFill>
                  <a:srgbClr val="000000"/>
                </a:solidFill>
                <a:latin typeface="+mj-lt"/>
                <a:ea typeface="Calibri"/>
                <a:cs typeface="Calibri"/>
              </a:rPr>
              <a:t>Appropriate coat for the weather</a:t>
            </a:r>
            <a:endParaRPr lang="en-US" dirty="0"/>
          </a:p>
          <a:p>
            <a:pPr algn="ctr"/>
            <a:endParaRPr lang="en-GB" sz="1200" dirty="0">
              <a:latin typeface="+mj-lt"/>
            </a:endParaRPr>
          </a:p>
        </p:txBody>
      </p:sp>
    </p:spTree>
    <p:extLst>
      <p:ext uri="{BB962C8B-B14F-4D97-AF65-F5344CB8AC3E}">
        <p14:creationId xmlns:p14="http://schemas.microsoft.com/office/powerpoint/2010/main" val="3605568333"/>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1957</TotalTime>
  <Words>560</Words>
  <Application>Microsoft Office PowerPoint</Application>
  <PresentationFormat>On-screen Show (4:3)</PresentationFormat>
  <Paragraphs>91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Composite</vt:lpstr>
      <vt:lpstr>Welcome to Saplings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L Bamforth</cp:lastModifiedBy>
  <cp:revision>166</cp:revision>
  <dcterms:created xsi:type="dcterms:W3CDTF">2016-09-07T12:42:28Z</dcterms:created>
  <dcterms:modified xsi:type="dcterms:W3CDTF">2024-09-06T07:36:28Z</dcterms:modified>
</cp:coreProperties>
</file>