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81" r:id="rId6"/>
    <p:sldId id="285" r:id="rId7"/>
    <p:sldId id="277" r:id="rId8"/>
    <p:sldId id="267" r:id="rId9"/>
    <p:sldId id="284" r:id="rId10"/>
    <p:sldId id="283" r:id="rId11"/>
    <p:sldId id="275" r:id="rId12"/>
    <p:sldId id="262"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27/09/2022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27/09/2022</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27/09/2022</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27/09/2022</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27/09/2022</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27/09/2022</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27/09/2022</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27/09/2022</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27/09/2022</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27/09/2022</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27/09/2022</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27/09/2022</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27/09/2022</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2022</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Willows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 name="Picture 3">
            <a:extLst>
              <a:ext uri="{FF2B5EF4-FFF2-40B4-BE49-F238E27FC236}">
                <a16:creationId xmlns:a16="http://schemas.microsoft.com/office/drawing/2014/main" id="{7330D1B1-C307-F6F0-18B8-CF0AEAF085F8}"/>
              </a:ext>
            </a:extLst>
          </p:cNvPr>
          <p:cNvPicPr>
            <a:picLocks noChangeAspect="1"/>
          </p:cNvPicPr>
          <p:nvPr/>
        </p:nvPicPr>
        <p:blipFill rotWithShape="1">
          <a:blip r:embed="rId2"/>
          <a:srcRect l="16926" t="10781" r="16926" b="9381"/>
          <a:stretch/>
        </p:blipFill>
        <p:spPr>
          <a:xfrm>
            <a:off x="251520" y="946870"/>
            <a:ext cx="8496944" cy="5765783"/>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5078313"/>
          </a:xfrm>
          <a:prstGeom prst="rect">
            <a:avLst/>
          </a:prstGeom>
          <a:noFill/>
        </p:spPr>
        <p:txBody>
          <a:bodyPr wrap="square" rtlCol="0">
            <a:spAutoFit/>
          </a:bodyPr>
          <a:lstStyle/>
          <a:p>
            <a:pPr algn="ctr"/>
            <a:r>
              <a:rPr lang="en-GB" sz="4000" u="sng" dirty="0">
                <a:solidFill>
                  <a:srgbClr val="FF0000"/>
                </a:solidFill>
              </a:rPr>
              <a:t>Homework</a:t>
            </a:r>
          </a:p>
          <a:p>
            <a:pPr algn="ctr"/>
            <a:endParaRPr lang="en-GB" sz="1600" dirty="0">
              <a:solidFill>
                <a:srgbClr val="FF0000"/>
              </a:solidFill>
            </a:endParaRPr>
          </a:p>
          <a:p>
            <a:pPr algn="ctr"/>
            <a:endParaRPr lang="en-GB" sz="1600" dirty="0">
              <a:solidFill>
                <a:srgbClr val="FF0000"/>
              </a:solidFill>
            </a:endParaRPr>
          </a:p>
          <a:p>
            <a:pPr marL="285750" indent="-285750">
              <a:buFont typeface="Arial" panose="020B0604020202020204" pitchFamily="34" charset="0"/>
              <a:buChar char="•"/>
            </a:pPr>
            <a:r>
              <a:rPr lang="en-GB" sz="2800" dirty="0">
                <a:solidFill>
                  <a:srgbClr val="FF0000"/>
                </a:solidFill>
              </a:rPr>
              <a:t>Homework will be set on a Thursday and is to be returned no later than the following Tuesday. </a:t>
            </a:r>
          </a:p>
          <a:p>
            <a:pPr marL="285750" indent="-285750">
              <a:buFont typeface="Arial" panose="020B0604020202020204" pitchFamily="34" charset="0"/>
              <a:buChar char="•"/>
            </a:pPr>
            <a:r>
              <a:rPr lang="en-GB" sz="2800" dirty="0">
                <a:solidFill>
                  <a:srgbClr val="FF0000"/>
                </a:solidFill>
              </a:rPr>
              <a:t>I will always set 1 piece of Maths Work</a:t>
            </a:r>
          </a:p>
          <a:p>
            <a:pPr marL="285750" indent="-285750">
              <a:buFont typeface="Arial" panose="020B0604020202020204" pitchFamily="34" charset="0"/>
              <a:buChar char="•"/>
            </a:pPr>
            <a:r>
              <a:rPr lang="en-GB" sz="2800" dirty="0">
                <a:solidFill>
                  <a:srgbClr val="FF0000"/>
                </a:solidFill>
              </a:rPr>
              <a:t>Most weeks will consist of 1 piece of English work however, some weeks English will be replaced with homework based on one of our other lessons! </a:t>
            </a:r>
          </a:p>
          <a:p>
            <a:pPr marL="285750" indent="-285750">
              <a:buFont typeface="Arial" panose="020B0604020202020204" pitchFamily="34" charset="0"/>
              <a:buChar char="•"/>
            </a:pPr>
            <a:r>
              <a:rPr lang="en-GB" sz="2800" dirty="0">
                <a:solidFill>
                  <a:srgbClr val="FF0000"/>
                </a:solidFill>
              </a:rPr>
              <a:t>Spellings will be given out on a Thursday with the spelling test being completed the following Thursday</a:t>
            </a:r>
          </a:p>
          <a:p>
            <a:endParaRPr lang="en-GB"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a:t>
            </a:r>
            <a:r>
              <a:rPr lang="en-US" sz="2800" dirty="0" err="1"/>
              <a:t>Ms</a:t>
            </a:r>
            <a:r>
              <a:rPr lang="en-US" sz="2800" dirty="0"/>
              <a:t> Gilmartin.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332656"/>
            <a:ext cx="8064896" cy="2185214"/>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solidFill>
                <a:srgbClr val="FF0000"/>
              </a:solidFill>
            </a:endParaRPr>
          </a:p>
          <a:p>
            <a:pPr algn="ctr"/>
            <a:endParaRPr lang="en-GB" sz="3600" dirty="0">
              <a:solidFill>
                <a:srgbClr val="FF0000"/>
              </a:solidFill>
            </a:endParaRPr>
          </a:p>
          <a:p>
            <a:pPr algn="ctr"/>
            <a:endParaRPr lang="en-GB" sz="3600" dirty="0">
              <a:solidFill>
                <a:srgbClr val="FF0000"/>
              </a:solidFill>
            </a:endParaRPr>
          </a:p>
        </p:txBody>
      </p:sp>
      <p:sp>
        <p:nvSpPr>
          <p:cNvPr id="7" name="TextBox 6"/>
          <p:cNvSpPr txBox="1"/>
          <p:nvPr/>
        </p:nvSpPr>
        <p:spPr>
          <a:xfrm>
            <a:off x="323528" y="1556792"/>
            <a:ext cx="8136904" cy="2585323"/>
          </a:xfrm>
          <a:prstGeom prst="rect">
            <a:avLst/>
          </a:prstGeom>
          <a:noFill/>
        </p:spPr>
        <p:txBody>
          <a:bodyPr wrap="square" rtlCol="0">
            <a:spAutoFit/>
          </a:bodyPr>
          <a:lstStyle/>
          <a:p>
            <a:pPr algn="ctr"/>
            <a:r>
              <a:rPr lang="en-US" b="1" dirty="0"/>
              <a:t>We have worked really hard with the children on a </a:t>
            </a:r>
            <a:r>
              <a:rPr lang="en-US" b="1" dirty="0" err="1"/>
              <a:t>Covid</a:t>
            </a:r>
            <a:r>
              <a:rPr lang="en-US" b="1" dirty="0"/>
              <a:t> recovery and facilitating a positive atmosphere in which the children have felt safe, happy and confident.</a:t>
            </a:r>
          </a:p>
          <a:p>
            <a:pPr algn="ctr"/>
            <a:endParaRPr lang="en-US" b="1" dirty="0"/>
          </a:p>
          <a:p>
            <a:pPr algn="ctr"/>
            <a:r>
              <a:rPr lang="en-US" b="1" dirty="0"/>
              <a:t>We have had statutory data for the first time in 3 years and we have been pleased with it, considering the gaps that we have been faced with. Statutory data is roughly in line with national average figures in most areas.</a:t>
            </a:r>
          </a:p>
          <a:p>
            <a:pPr algn="ctr"/>
            <a:endParaRPr lang="en-US" b="1" dirty="0"/>
          </a:p>
          <a:p>
            <a:pPr algn="ctr"/>
            <a:r>
              <a:rPr lang="en-US" b="1" dirty="0"/>
              <a:t>This year is the year, that with a greater focus on high quality teaching and learning, we will see the children continue to flourish and reach their full potential. </a:t>
            </a: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4031873"/>
          </a:xfrm>
          <a:prstGeom prst="rect">
            <a:avLst/>
          </a:prstGeom>
          <a:noFill/>
        </p:spPr>
        <p:txBody>
          <a:bodyPr wrap="square" rtlCol="0">
            <a:spAutoFit/>
          </a:bodyPr>
          <a:lstStyle/>
          <a:p>
            <a:pPr algn="ctr"/>
            <a:r>
              <a:rPr lang="en-GB" sz="3600" u="sng" dirty="0">
                <a:solidFill>
                  <a:srgbClr val="FF0000"/>
                </a:solidFill>
              </a:rPr>
              <a:t>School Priorities for 2021/22</a:t>
            </a:r>
          </a:p>
          <a:p>
            <a:pPr algn="ctr"/>
            <a:endParaRPr lang="en-GB" sz="2600" u="sng" dirty="0">
              <a:solidFill>
                <a:srgbClr val="FF0000"/>
              </a:solidFill>
            </a:endParaRPr>
          </a:p>
          <a:p>
            <a:pPr marL="457200" indent="-457200">
              <a:buFontTx/>
              <a:buChar char="-"/>
            </a:pPr>
            <a:r>
              <a:rPr lang="en-GB" sz="2600" dirty="0"/>
              <a:t>To </a:t>
            </a:r>
            <a:r>
              <a:rPr lang="en-US" sz="2600" dirty="0"/>
              <a:t>develop the early language skills, acquisition and vocabulary.</a:t>
            </a:r>
          </a:p>
          <a:p>
            <a:pPr marL="457200" indent="-457200">
              <a:buFontTx/>
              <a:buChar char="-"/>
            </a:pPr>
            <a:r>
              <a:rPr lang="en-US" sz="2600" dirty="0"/>
              <a:t>To improve writing outcomes for all children.</a:t>
            </a:r>
          </a:p>
          <a:p>
            <a:pPr marL="457200" indent="-457200">
              <a:buFontTx/>
              <a:buChar char="-"/>
            </a:pPr>
            <a:r>
              <a:rPr lang="en-US" sz="2600" dirty="0"/>
              <a:t>To stretch and challenge all children, so potential of all children is met.</a:t>
            </a:r>
            <a:endParaRPr lang="en-GB"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376635C-4EA7-BE41-C241-F185691D8B26}"/>
              </a:ext>
            </a:extLst>
          </p:cNvPr>
          <p:cNvPicPr>
            <a:picLocks noChangeAspect="1"/>
          </p:cNvPicPr>
          <p:nvPr/>
        </p:nvPicPr>
        <p:blipFill>
          <a:blip r:embed="rId4"/>
          <a:stretch>
            <a:fillRect/>
          </a:stretch>
        </p:blipFill>
        <p:spPr>
          <a:xfrm>
            <a:off x="991779" y="1434091"/>
            <a:ext cx="1436166" cy="1846499"/>
          </a:xfrm>
          <a:prstGeom prst="rect">
            <a:avLst/>
          </a:prstGeom>
        </p:spPr>
      </p:pic>
      <p:sp>
        <p:nvSpPr>
          <p:cNvPr id="3" name="TextBox 2">
            <a:extLst>
              <a:ext uri="{FF2B5EF4-FFF2-40B4-BE49-F238E27FC236}">
                <a16:creationId xmlns:a16="http://schemas.microsoft.com/office/drawing/2014/main" id="{AD86208B-BDF3-0D15-23B3-AE1FE209C0A4}"/>
              </a:ext>
            </a:extLst>
          </p:cNvPr>
          <p:cNvSpPr txBox="1"/>
          <p:nvPr/>
        </p:nvSpPr>
        <p:spPr>
          <a:xfrm>
            <a:off x="755576" y="3573016"/>
            <a:ext cx="1872208" cy="646331"/>
          </a:xfrm>
          <a:prstGeom prst="rect">
            <a:avLst/>
          </a:prstGeom>
          <a:noFill/>
        </p:spPr>
        <p:txBody>
          <a:bodyPr wrap="square" rtlCol="0">
            <a:spAutoFit/>
          </a:bodyPr>
          <a:lstStyle/>
          <a:p>
            <a:pPr algn="ctr"/>
            <a:r>
              <a:rPr lang="en-GB" dirty="0"/>
              <a:t>Mr Baldwin</a:t>
            </a:r>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3419872" y="3717032"/>
            <a:ext cx="2304256" cy="1477328"/>
          </a:xfrm>
          <a:prstGeom prst="rect">
            <a:avLst/>
          </a:prstGeom>
          <a:noFill/>
        </p:spPr>
        <p:txBody>
          <a:bodyPr wrap="square" rtlCol="0">
            <a:spAutoFit/>
          </a:bodyPr>
          <a:lstStyle/>
          <a:p>
            <a:pPr algn="ctr"/>
            <a:r>
              <a:rPr lang="en-GB" dirty="0"/>
              <a:t>Miss Dean</a:t>
            </a:r>
          </a:p>
          <a:p>
            <a:pPr algn="ctr"/>
            <a:r>
              <a:rPr lang="en-GB" dirty="0"/>
              <a:t>Teaching Assistant </a:t>
            </a:r>
          </a:p>
          <a:p>
            <a:pPr algn="ctr"/>
            <a:r>
              <a:rPr lang="en-GB" dirty="0"/>
              <a:t>Monday, Tuesday, Wednesday and Thursday mornings </a:t>
            </a:r>
          </a:p>
        </p:txBody>
      </p:sp>
      <p:sp>
        <p:nvSpPr>
          <p:cNvPr id="6" name="TextBox 5">
            <a:extLst>
              <a:ext uri="{FF2B5EF4-FFF2-40B4-BE49-F238E27FC236}">
                <a16:creationId xmlns:a16="http://schemas.microsoft.com/office/drawing/2014/main" id="{F689F93E-3B8B-6EFF-DA10-5EAB66D59A82}"/>
              </a:ext>
            </a:extLst>
          </p:cNvPr>
          <p:cNvSpPr txBox="1"/>
          <p:nvPr/>
        </p:nvSpPr>
        <p:spPr>
          <a:xfrm>
            <a:off x="6506939" y="3168764"/>
            <a:ext cx="1565994" cy="2031325"/>
          </a:xfrm>
          <a:prstGeom prst="rect">
            <a:avLst/>
          </a:prstGeom>
          <a:noFill/>
        </p:spPr>
        <p:txBody>
          <a:bodyPr wrap="square" rtlCol="0">
            <a:spAutoFit/>
          </a:bodyPr>
          <a:lstStyle/>
          <a:p>
            <a:r>
              <a:rPr lang="en-GB" dirty="0"/>
              <a:t>Mr Hanlon </a:t>
            </a:r>
          </a:p>
          <a:p>
            <a:r>
              <a:rPr lang="en-GB" dirty="0"/>
              <a:t>PPA Cover Tuesday Morning 8:30-9:15</a:t>
            </a:r>
          </a:p>
          <a:p>
            <a:r>
              <a:rPr lang="en-GB" dirty="0"/>
              <a:t>Thursday Afternoon</a:t>
            </a:r>
          </a:p>
        </p:txBody>
      </p:sp>
      <p:pic>
        <p:nvPicPr>
          <p:cNvPr id="7" name="Picture 6">
            <a:extLst>
              <a:ext uri="{FF2B5EF4-FFF2-40B4-BE49-F238E27FC236}">
                <a16:creationId xmlns:a16="http://schemas.microsoft.com/office/drawing/2014/main" id="{F49023C9-0386-54E5-BFC8-83429DB317FE}"/>
              </a:ext>
            </a:extLst>
          </p:cNvPr>
          <p:cNvPicPr>
            <a:picLocks noChangeAspect="1"/>
          </p:cNvPicPr>
          <p:nvPr/>
        </p:nvPicPr>
        <p:blipFill>
          <a:blip r:embed="rId5"/>
          <a:stretch>
            <a:fillRect/>
          </a:stretch>
        </p:blipFill>
        <p:spPr>
          <a:xfrm>
            <a:off x="6507433" y="1625754"/>
            <a:ext cx="1088903" cy="1400018"/>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100335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8.40 am</a:t>
            </a:r>
            <a:r>
              <a:rPr kumimoji="0" lang="en-US" sz="2000" b="0" i="0" u="none" strike="noStrike" kern="1200" cap="none" spc="0" normalizeH="0" baseline="0" noProof="0" dirty="0">
                <a:ln>
                  <a:noFill/>
                </a:ln>
                <a:solidFill>
                  <a:prstClr val="black"/>
                </a:solidFill>
                <a:effectLst/>
                <a:uLnTx/>
                <a:uFillTx/>
                <a:latin typeface="Calibri"/>
                <a:ea typeface="+mn-ea"/>
                <a:cs typeface="+mn-cs"/>
              </a:rPr>
              <a:t> – Mrs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Bamforth</a:t>
            </a:r>
            <a:r>
              <a:rPr kumimoji="0" lang="en-US" sz="2000" b="0" i="0" u="none" strike="noStrike" kern="1200" cap="none" spc="0" normalizeH="0" baseline="0" noProof="0" dirty="0">
                <a:ln>
                  <a:noFill/>
                </a:ln>
                <a:solidFill>
                  <a:prstClr val="black"/>
                </a:solidFill>
                <a:effectLst/>
                <a:uLnTx/>
                <a:uFillTx/>
                <a:latin typeface="Calibri"/>
                <a:ea typeface="+mn-ea"/>
                <a:cs typeface="+mn-cs"/>
              </a:rPr>
              <a:t> will open the gates. Children to come to their classroom (Early Morning Task)</a:t>
            </a:r>
            <a:endParaRPr kumimoji="0" lang="en-US"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9am</a:t>
            </a:r>
            <a:r>
              <a:rPr kumimoji="0" lang="en-US" sz="2000" b="0" i="0" u="none" strike="noStrike" kern="1200" cap="none" spc="0" normalizeH="0" baseline="0" noProof="0" dirty="0">
                <a:ln>
                  <a:noFill/>
                </a:ln>
                <a:solidFill>
                  <a:prstClr val="black"/>
                </a:solidFill>
                <a:effectLst/>
                <a:uLnTx/>
                <a:uFillTx/>
                <a:latin typeface="Calibri"/>
                <a:ea typeface="+mn-ea"/>
                <a:cs typeface="+mn-cs"/>
              </a:rPr>
              <a:t> – </a:t>
            </a:r>
            <a:r>
              <a:rPr kumimoji="0" lang="en-US" sz="2000" b="1" i="0" u="none" strike="noStrike" kern="1200" cap="none" spc="0" normalizeH="0" baseline="0" noProof="0" dirty="0">
                <a:ln>
                  <a:noFill/>
                </a:ln>
                <a:solidFill>
                  <a:prstClr val="black"/>
                </a:solidFill>
                <a:effectLst/>
                <a:uLnTx/>
                <a:uFillTx/>
                <a:latin typeface="Calibri"/>
                <a:ea typeface="+mn-ea"/>
                <a:cs typeface="+mn-cs"/>
              </a:rPr>
              <a:t>10 am </a:t>
            </a:r>
            <a:r>
              <a:rPr kumimoji="0" lang="en-US" sz="2000" b="0" i="0" u="none" strike="noStrike" kern="1200" cap="none" spc="0" normalizeH="0" baseline="0" noProof="0" dirty="0">
                <a:ln>
                  <a:noFill/>
                </a:ln>
                <a:solidFill>
                  <a:prstClr val="black"/>
                </a:solidFill>
                <a:effectLst/>
                <a:uLnTx/>
                <a:uFillTx/>
                <a:latin typeface="Calibri"/>
                <a:ea typeface="+mn-ea"/>
                <a:cs typeface="+mn-cs"/>
              </a:rPr>
              <a:t>Session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10.00 am to 10.15 am </a:t>
            </a:r>
            <a:r>
              <a:rPr kumimoji="0" lang="en-US" sz="2000" b="0" i="0" u="none" strike="noStrike" kern="1200" cap="none" spc="0" normalizeH="0" baseline="0" noProof="0" dirty="0">
                <a:ln>
                  <a:noFill/>
                </a:ln>
                <a:solidFill>
                  <a:prstClr val="black"/>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a:rPr>
              <a:t>10.15</a:t>
            </a:r>
            <a:r>
              <a:rPr lang="en-US" sz="2000" dirty="0">
                <a:solidFill>
                  <a:prstClr val="black"/>
                </a:solidFill>
                <a:latin typeface="Calibri"/>
              </a:rPr>
              <a:t> (X tables and Spelling)</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KS2 10.35am </a:t>
            </a:r>
            <a:r>
              <a:rPr kumimoji="0" lang="en-GB" sz="2000" b="0" i="0" u="none" strike="noStrike" kern="1200" cap="none" spc="0" normalizeH="0" baseline="0" noProof="0" dirty="0">
                <a:ln>
                  <a:noFill/>
                </a:ln>
                <a:solidFill>
                  <a:prstClr val="black"/>
                </a:solidFill>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KS2 10.50am </a:t>
            </a:r>
            <a:r>
              <a:rPr kumimoji="0" lang="en-GB" sz="2000" b="0" i="0" u="none" strike="noStrike" kern="1200" cap="none" spc="0" normalizeH="0" baseline="0" noProof="0" dirty="0">
                <a:ln>
                  <a:noFill/>
                </a:ln>
                <a:solidFill>
                  <a:prstClr val="black"/>
                </a:solidFill>
                <a:effectLst/>
                <a:uLnTx/>
                <a:uFillTx/>
                <a:latin typeface="Calibri"/>
                <a:ea typeface="+mn-ea"/>
                <a:cs typeface="+mn-cs"/>
              </a:rPr>
              <a:t>– SQUIRT/Class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11.15am</a:t>
            </a:r>
            <a:r>
              <a:rPr kumimoji="0" lang="en-GB" sz="2000" b="0" i="0" u="none" strike="noStrike" kern="1200" cap="none" spc="0" normalizeH="0" baseline="0" noProof="0" dirty="0">
                <a:ln>
                  <a:noFill/>
                </a:ln>
                <a:solidFill>
                  <a:prstClr val="black"/>
                </a:solidFill>
                <a:effectLst/>
                <a:uLnTx/>
                <a:uFillTx/>
                <a:latin typeface="Calibri"/>
                <a:ea typeface="+mn-ea"/>
                <a:cs typeface="+mn-cs"/>
              </a:rPr>
              <a:t> – </a:t>
            </a:r>
            <a:r>
              <a:rPr lang="en-GB" sz="2000" dirty="0">
                <a:solidFill>
                  <a:prstClr val="black"/>
                </a:solidFill>
                <a:latin typeface="Calibri"/>
              </a:rPr>
              <a:t>Session 2</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12.15 pm</a:t>
            </a:r>
            <a:r>
              <a:rPr kumimoji="0" lang="en-GB" sz="2000" b="0" i="0" u="none" strike="noStrike" kern="1200" cap="none" spc="0" normalizeH="0" baseline="0" noProof="0" dirty="0">
                <a:ln>
                  <a:noFill/>
                </a:ln>
                <a:solidFill>
                  <a:prstClr val="black"/>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1pm</a:t>
            </a:r>
            <a:r>
              <a:rPr kumimoji="0" lang="en-GB" sz="2000" b="0" i="0" u="none" strike="noStrike" kern="1200" cap="none" spc="0" normalizeH="0" baseline="0" noProof="0" dirty="0">
                <a:ln>
                  <a:noFill/>
                </a:ln>
                <a:solidFill>
                  <a:prstClr val="black"/>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3.15pm </a:t>
            </a:r>
            <a:r>
              <a:rPr kumimoji="0" lang="en-GB" sz="2000" b="0" i="0" u="none" strike="noStrike" kern="1200" cap="none" spc="0" normalizeH="0" baseline="0" noProof="0" dirty="0">
                <a:ln>
                  <a:noFill/>
                </a:ln>
                <a:solidFill>
                  <a:prstClr val="black"/>
                </a:solidFill>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4" name="Picture 3">
            <a:extLst>
              <a:ext uri="{FF2B5EF4-FFF2-40B4-BE49-F238E27FC236}">
                <a16:creationId xmlns:a16="http://schemas.microsoft.com/office/drawing/2014/main" id="{B0F03571-2585-E7B9-A27F-3F02262C79A0}"/>
              </a:ext>
            </a:extLst>
          </p:cNvPr>
          <p:cNvPicPr>
            <a:picLocks noChangeAspect="1"/>
          </p:cNvPicPr>
          <p:nvPr/>
        </p:nvPicPr>
        <p:blipFill rotWithShape="1">
          <a:blip r:embed="rId2"/>
          <a:srcRect l="27163" t="24788" r="29526" b="10781"/>
          <a:stretch/>
        </p:blipFill>
        <p:spPr>
          <a:xfrm>
            <a:off x="431060" y="692696"/>
            <a:ext cx="8029372" cy="6053002"/>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sp>
        <p:nvSpPr>
          <p:cNvPr id="4" name="TextBox 3"/>
          <p:cNvSpPr txBox="1"/>
          <p:nvPr/>
        </p:nvSpPr>
        <p:spPr>
          <a:xfrm>
            <a:off x="683568" y="1052736"/>
            <a:ext cx="7848872" cy="4524315"/>
          </a:xfrm>
          <a:prstGeom prst="rect">
            <a:avLst/>
          </a:prstGeom>
          <a:noFill/>
        </p:spPr>
        <p:txBody>
          <a:bodyPr wrap="square" rtlCol="0">
            <a:spAutoFit/>
          </a:bodyPr>
          <a:lstStyle/>
          <a:p>
            <a:pPr algn="ctr"/>
            <a:r>
              <a:rPr lang="en-GB" sz="3600" i="1" dirty="0">
                <a:solidFill>
                  <a:srgbClr val="FF0000"/>
                </a:solidFill>
              </a:rPr>
              <a:t>Class Vision</a:t>
            </a:r>
          </a:p>
          <a:p>
            <a:pPr algn="ctr"/>
            <a:r>
              <a:rPr lang="en-GB" sz="3600" i="1" dirty="0">
                <a:solidFill>
                  <a:srgbClr val="FF0000"/>
                </a:solidFill>
              </a:rPr>
              <a:t>Our classroom is a place of exciting discovery. We learn with great enthusiasm and resilience and support each other through our actions and words. We embrace the magic moments, and we aim to be outstanding role models for Ripponden J&amp;I School!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755422"/>
          </a:xfrm>
          <a:prstGeom prst="rect">
            <a:avLst/>
          </a:prstGeom>
          <a:noFill/>
        </p:spPr>
        <p:txBody>
          <a:bodyPr wrap="square" rtlCol="0">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r>
              <a:rPr lang="en-US" sz="3200" dirty="0">
                <a:solidFill>
                  <a:srgbClr val="FF0000"/>
                </a:solidFill>
                <a:latin typeface="+mj-lt"/>
              </a:rPr>
              <a:t>Monday: PE Kit</a:t>
            </a:r>
          </a:p>
          <a:p>
            <a:endParaRPr lang="en-US" sz="3200" dirty="0">
              <a:solidFill>
                <a:srgbClr val="FF0000"/>
              </a:solidFill>
              <a:latin typeface="+mj-lt"/>
            </a:endParaRPr>
          </a:p>
          <a:p>
            <a:r>
              <a:rPr lang="en-US" sz="3200" dirty="0">
                <a:solidFill>
                  <a:srgbClr val="FF0000"/>
                </a:solidFill>
                <a:latin typeface="+mj-lt"/>
              </a:rPr>
              <a:t>Tuesday: Trainers for the Daily Mile</a:t>
            </a:r>
          </a:p>
          <a:p>
            <a:endParaRPr lang="en-US" sz="3200" dirty="0">
              <a:solidFill>
                <a:srgbClr val="FF0000"/>
              </a:solidFill>
              <a:latin typeface="+mj-lt"/>
            </a:endParaRPr>
          </a:p>
          <a:p>
            <a:r>
              <a:rPr lang="en-US" sz="3200" dirty="0">
                <a:solidFill>
                  <a:srgbClr val="FF0000"/>
                </a:solidFill>
                <a:latin typeface="+mj-lt"/>
              </a:rPr>
              <a:t>Wednesday: Trainers for the Daily Mile</a:t>
            </a:r>
          </a:p>
          <a:p>
            <a:endParaRPr lang="en-US" sz="3200" dirty="0">
              <a:solidFill>
                <a:srgbClr val="FF0000"/>
              </a:solidFill>
              <a:latin typeface="+mj-lt"/>
            </a:endParaRPr>
          </a:p>
          <a:p>
            <a:r>
              <a:rPr lang="en-US" sz="3200" dirty="0">
                <a:solidFill>
                  <a:srgbClr val="FF0000"/>
                </a:solidFill>
                <a:latin typeface="+mj-lt"/>
              </a:rPr>
              <a:t>Thursday: PE kit</a:t>
            </a:r>
          </a:p>
          <a:p>
            <a:endParaRPr lang="en-US" sz="3200" dirty="0">
              <a:solidFill>
                <a:srgbClr val="FF0000"/>
              </a:solidFill>
              <a:latin typeface="+mj-lt"/>
            </a:endParaRPr>
          </a:p>
          <a:p>
            <a:r>
              <a:rPr lang="en-US" sz="3200" dirty="0">
                <a:solidFill>
                  <a:srgbClr val="FF0000"/>
                </a:solidFill>
                <a:latin typeface="+mj-lt"/>
              </a:rPr>
              <a:t>Friday: trainers for the Daily Mile</a:t>
            </a:r>
            <a:endParaRPr lang="en-US" sz="3600" dirty="0">
              <a:solidFill>
                <a:srgbClr val="FF0000"/>
              </a:solidFill>
              <a:latin typeface="+mj-lt"/>
            </a:endParaRPr>
          </a:p>
          <a:p>
            <a:pPr algn="ct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1924</TotalTime>
  <Words>636</Words>
  <Application>Microsoft Office PowerPoint</Application>
  <PresentationFormat>On-screen Show (4:3)</PresentationFormat>
  <Paragraphs>102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Composite</vt:lpstr>
      <vt:lpstr>Welcome to Willows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60</cp:revision>
  <dcterms:created xsi:type="dcterms:W3CDTF">2016-09-07T12:42:28Z</dcterms:created>
  <dcterms:modified xsi:type="dcterms:W3CDTF">2022-09-27T13:56:10Z</dcterms:modified>
</cp:coreProperties>
</file>