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57" r:id="rId6"/>
    <p:sldId id="286" r:id="rId7"/>
    <p:sldId id="287" r:id="rId8"/>
    <p:sldId id="281" r:id="rId9"/>
    <p:sldId id="288" r:id="rId10"/>
    <p:sldId id="265" r:id="rId11"/>
    <p:sldId id="277" r:id="rId12"/>
    <p:sldId id="289" r:id="rId13"/>
    <p:sldId id="267" r:id="rId14"/>
    <p:sldId id="285" r:id="rId15"/>
    <p:sldId id="283" r:id="rId16"/>
    <p:sldId id="275" r:id="rId17"/>
    <p:sldId id="262" r:id="rId18"/>
    <p:sldId id="280"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78" d="100"/>
          <a:sy n="78" d="100"/>
        </p:scale>
        <p:origin x="163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29/09/2025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140202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E1B422-54A0-419C-92D6-3294514EE231}" type="slidenum">
              <a:rPr lang="en-GB" smtClean="0"/>
              <a:t>6</a:t>
            </a:fld>
            <a:endParaRPr lang="en-GB"/>
          </a:p>
        </p:txBody>
      </p:sp>
    </p:spTree>
    <p:extLst>
      <p:ext uri="{BB962C8B-B14F-4D97-AF65-F5344CB8AC3E}">
        <p14:creationId xmlns:p14="http://schemas.microsoft.com/office/powerpoint/2010/main" val="117704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16</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29/09/2025</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29/09/2025</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29/09/2025</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29/09/2025</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29/09/2025</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29/09/2025</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29/09/2025</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29/09/2025</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29/09/2025</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29/09/2025</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29/09/2025</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29/09/2025</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xplore-education-statistics.service.gov.uk/find-statistics/multiplication-tables-check-attainmen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2025</a:t>
            </a:r>
          </a:p>
        </p:txBody>
      </p:sp>
      <p:sp>
        <p:nvSpPr>
          <p:cNvPr id="2" name="Title 1"/>
          <p:cNvSpPr>
            <a:spLocks noGrp="1"/>
          </p:cNvSpPr>
          <p:nvPr>
            <p:ph type="title"/>
          </p:nvPr>
        </p:nvSpPr>
        <p:spPr/>
        <p:txBody>
          <a:bodyPr/>
          <a:lstStyle/>
          <a:p>
            <a:r>
              <a:rPr lang="en-GB" dirty="0"/>
              <a:t>Welcome to </a:t>
            </a:r>
            <a:r>
              <a:rPr lang="en-GB" dirty="0">
                <a:solidFill>
                  <a:schemeClr val="tx1"/>
                </a:solidFill>
              </a:rPr>
              <a:t>Willows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5632311"/>
          </a:xfrm>
          <a:prstGeom prst="rect">
            <a:avLst/>
          </a:prstGeom>
          <a:noFill/>
        </p:spPr>
        <p:txBody>
          <a:bodyPr wrap="square" rtlCol="0">
            <a:spAutoFit/>
          </a:bodyPr>
          <a:lstStyle/>
          <a:p>
            <a:pPr algn="ctr"/>
            <a:r>
              <a:rPr lang="en-US" sz="3600" u="sng" dirty="0">
                <a:solidFill>
                  <a:srgbClr val="FF0000"/>
                </a:solidFill>
                <a:latin typeface="+mj-lt"/>
              </a:rPr>
              <a:t>Equipment</a:t>
            </a:r>
          </a:p>
          <a:p>
            <a:pPr algn="ctr"/>
            <a:endParaRPr lang="en-US" sz="3600" u="sng" dirty="0">
              <a:solidFill>
                <a:srgbClr val="FF0000"/>
              </a:solidFill>
              <a:latin typeface="+mj-lt"/>
            </a:endParaRPr>
          </a:p>
          <a:p>
            <a:pPr marL="342900" indent="-342900">
              <a:buFont typeface="Arial" panose="020B0604020202020204" pitchFamily="34" charset="0"/>
              <a:buChar char="•"/>
            </a:pPr>
            <a:r>
              <a:rPr lang="en-US" sz="2400" dirty="0">
                <a:latin typeface="+mj-lt"/>
              </a:rPr>
              <a:t>Please ensure that your child brings a water bottle to school everyday (they will be sent home every night so they can be kept clean).</a:t>
            </a:r>
          </a:p>
          <a:p>
            <a:pPr marL="342900" indent="-342900">
              <a:buFont typeface="Arial" panose="020B0604020202020204" pitchFamily="34" charset="0"/>
              <a:buChar char="•"/>
            </a:pPr>
            <a:r>
              <a:rPr lang="en-US" sz="2400" dirty="0">
                <a:latin typeface="+mj-lt"/>
              </a:rPr>
              <a:t>Trainers are required in school every day.</a:t>
            </a:r>
          </a:p>
          <a:p>
            <a:pPr marL="342900" indent="-342900">
              <a:buFont typeface="Arial" panose="020B0604020202020204" pitchFamily="34" charset="0"/>
              <a:buChar char="•"/>
            </a:pPr>
            <a:r>
              <a:rPr lang="en-US" sz="2400" dirty="0">
                <a:latin typeface="+mj-lt"/>
              </a:rPr>
              <a:t>PE kit is needed on a Thursday and a Friday (shorts, T-shirt, trainers, leggings or joggers and hoody or jumper for outdoor PE in the winter).</a:t>
            </a:r>
          </a:p>
          <a:p>
            <a:pPr marL="342900" indent="-342900">
              <a:buFont typeface="Arial" panose="020B0604020202020204" pitchFamily="34" charset="0"/>
              <a:buChar char="•"/>
            </a:pPr>
            <a:r>
              <a:rPr lang="en-US" sz="2400" dirty="0">
                <a:latin typeface="+mj-lt"/>
              </a:rPr>
              <a:t>All stationery is provided by school. Please don’t send in a pencil case – keep it at home to use for homework.</a:t>
            </a:r>
          </a:p>
          <a:p>
            <a:pPr marL="342900" indent="-342900">
              <a:buFont typeface="Arial" panose="020B0604020202020204" pitchFamily="34" charset="0"/>
              <a:buChar char="•"/>
            </a:pPr>
            <a:r>
              <a:rPr lang="en-US" sz="2400" dirty="0">
                <a:latin typeface="+mj-lt"/>
              </a:rPr>
              <a:t>Occasionally for DT projects we may ask children to bring in some resources.</a:t>
            </a:r>
          </a:p>
          <a:p>
            <a:endParaRPr lang="en-US" sz="1200" dirty="0">
              <a:latin typeface="+mj-lt"/>
            </a:endParaRPr>
          </a:p>
          <a:p>
            <a:pPr algn="ctr"/>
            <a:endParaRPr lang="en-GB" sz="12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29200"/>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16695" y="404664"/>
            <a:ext cx="7371729" cy="1815882"/>
          </a:xfrm>
          <a:prstGeom prst="rect">
            <a:avLst/>
          </a:prstGeom>
          <a:noFill/>
        </p:spPr>
        <p:txBody>
          <a:bodyPr wrap="square" rtlCol="0">
            <a:spAutoFit/>
          </a:bodyPr>
          <a:lstStyle/>
          <a:p>
            <a:pPr algn="ctr"/>
            <a:r>
              <a:rPr lang="en-GB" sz="3600" dirty="0">
                <a:solidFill>
                  <a:srgbClr val="FF0000"/>
                </a:solidFill>
              </a:rPr>
              <a:t>Assessments</a:t>
            </a:r>
          </a:p>
          <a:p>
            <a:pPr algn="ctr"/>
            <a:endParaRPr lang="en-GB" sz="3600" dirty="0">
              <a:solidFill>
                <a:srgbClr val="FF0000"/>
              </a:solidFill>
            </a:endParaRPr>
          </a:p>
          <a:p>
            <a:pPr>
              <a:defRPr/>
            </a:pPr>
            <a:endParaRPr lang="en-GB" sz="2000" dirty="0">
              <a:latin typeface="Arial" pitchFamily="34" charset="0"/>
              <a:cs typeface="Arial" pitchFamily="34" charset="0"/>
            </a:endParaRPr>
          </a:p>
          <a:p>
            <a:pPr algn="ctr"/>
            <a:endParaRPr lang="en-GB" sz="2000" dirty="0">
              <a:solidFill>
                <a:srgbClr val="FF0000"/>
              </a:solidFill>
            </a:endParaRPr>
          </a:p>
        </p:txBody>
      </p:sp>
      <p:sp>
        <p:nvSpPr>
          <p:cNvPr id="7" name="Rectangle 2">
            <a:extLst>
              <a:ext uri="{FF2B5EF4-FFF2-40B4-BE49-F238E27FC236}">
                <a16:creationId xmlns:a16="http://schemas.microsoft.com/office/drawing/2014/main" id="{AE9B3DC6-B1A0-C747-B351-85F39CA609D8}"/>
              </a:ext>
            </a:extLst>
          </p:cNvPr>
          <p:cNvSpPr>
            <a:spLocks noChangeArrowheads="1"/>
          </p:cNvSpPr>
          <p:nvPr/>
        </p:nvSpPr>
        <p:spPr bwMode="auto">
          <a:xfrm>
            <a:off x="1174167" y="1052736"/>
            <a:ext cx="7056784" cy="44012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B0C0C"/>
                </a:solidFill>
                <a:effectLst/>
                <a:latin typeface="+mj-lt"/>
              </a:rPr>
              <a:t>The multiplication tables check (MTC) is statutory for all year 4 pupils in England.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B0C0C"/>
                </a:solidFill>
                <a:effectLst/>
                <a:latin typeface="+mj-lt"/>
              </a:rPr>
              <a:t>The purpose of the MTC is to determine whether pupils can recall their times tables fluently, which is essential for future success in mathematics.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B0C0C"/>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B0C0C"/>
                </a:solidFill>
                <a:effectLst/>
                <a:latin typeface="+mj-lt"/>
              </a:rPr>
              <a:t>It will help schools to identify pupils who have not yet mastered their times tables, so that additional support can be provided. The Department for Education also publishes statistics on </a:t>
            </a:r>
            <a:r>
              <a:rPr kumimoji="0" lang="en-US" altLang="en-US" sz="2000" b="0" i="0" u="none" strike="noStrike" cap="none" normalizeH="0" baseline="0" dirty="0">
                <a:ln>
                  <a:noFill/>
                </a:ln>
                <a:solidFill>
                  <a:srgbClr val="1D70B8"/>
                </a:solidFill>
                <a:effectLst/>
                <a:latin typeface="+mj-lt"/>
                <a:hlinkClick r:id="rId3"/>
              </a:rPr>
              <a:t>MTC attainment</a:t>
            </a:r>
            <a:r>
              <a:rPr kumimoji="0" lang="en-US" altLang="en-US" sz="2000" b="0" i="0" u="none" strike="noStrike" cap="none" normalizeH="0" baseline="0" dirty="0">
                <a:ln>
                  <a:noFill/>
                </a:ln>
                <a:solidFill>
                  <a:srgbClr val="0B0C0C"/>
                </a:solidFill>
                <a:effectLst/>
                <a:latin typeface="+mj-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0B0C0C"/>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B0C0C"/>
                </a:solidFill>
                <a:effectLst/>
                <a:latin typeface="+mj-lt"/>
              </a:rPr>
              <a:t>This assessment must be done within the first 2 weeks in June – date TBC.</a:t>
            </a:r>
            <a:endParaRPr kumimoji="0" lang="en-US" altLang="en-US"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83327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1026" name="Picture 2">
            <a:extLst>
              <a:ext uri="{FF2B5EF4-FFF2-40B4-BE49-F238E27FC236}">
                <a16:creationId xmlns:a16="http://schemas.microsoft.com/office/drawing/2014/main" id="{97F799E9-8FF1-A441-6832-940D24BFB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99494"/>
            <a:ext cx="8343900" cy="5457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E4DD99-D24C-B0BB-112E-019E48C79FB7}"/>
              </a:ext>
            </a:extLst>
          </p:cNvPr>
          <p:cNvSpPr/>
          <p:nvPr/>
        </p:nvSpPr>
        <p:spPr>
          <a:xfrm>
            <a:off x="4932040" y="5733256"/>
            <a:ext cx="3600400" cy="11247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7219C0C-62EC-AD4C-86BE-F4E7FE9AC772}"/>
              </a:ext>
            </a:extLst>
          </p:cNvPr>
          <p:cNvSpPr/>
          <p:nvPr/>
        </p:nvSpPr>
        <p:spPr>
          <a:xfrm>
            <a:off x="3923928" y="3140968"/>
            <a:ext cx="792088" cy="184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893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143932" cy="707886"/>
          </a:xfrm>
          <a:prstGeom prst="rect">
            <a:avLst/>
          </a:prstGeom>
          <a:noFill/>
        </p:spPr>
        <p:txBody>
          <a:bodyPr wrap="square" rtlCol="0">
            <a:spAutoFit/>
          </a:bodyPr>
          <a:lstStyle/>
          <a:p>
            <a:pPr algn="ctr"/>
            <a:r>
              <a:rPr lang="en-GB" sz="4000" u="sng" dirty="0">
                <a:solidFill>
                  <a:srgbClr val="FF0000"/>
                </a:solidFill>
              </a:rPr>
              <a:t>Homework</a:t>
            </a:r>
            <a:endParaRPr lang="en-GB" sz="2800" dirty="0">
              <a:solidFill>
                <a:srgbClr val="FF0000"/>
              </a:solidFill>
            </a:endParaRPr>
          </a:p>
        </p:txBody>
      </p:sp>
      <p:sp>
        <p:nvSpPr>
          <p:cNvPr id="3" name="TextBox 2">
            <a:extLst>
              <a:ext uri="{FF2B5EF4-FFF2-40B4-BE49-F238E27FC236}">
                <a16:creationId xmlns:a16="http://schemas.microsoft.com/office/drawing/2014/main" id="{05895C55-376A-8615-CBC9-73BF6B98E295}"/>
              </a:ext>
            </a:extLst>
          </p:cNvPr>
          <p:cNvSpPr txBox="1"/>
          <p:nvPr/>
        </p:nvSpPr>
        <p:spPr>
          <a:xfrm>
            <a:off x="647564" y="1356057"/>
            <a:ext cx="7632848" cy="3539430"/>
          </a:xfrm>
          <a:prstGeom prst="rect">
            <a:avLst/>
          </a:prstGeom>
          <a:noFill/>
        </p:spPr>
        <p:txBody>
          <a:bodyPr wrap="square" rtlCol="0">
            <a:spAutoFit/>
          </a:bodyPr>
          <a:lstStyle/>
          <a:p>
            <a:pPr algn="ctr"/>
            <a:r>
              <a:rPr lang="en-GB" sz="2800" dirty="0"/>
              <a:t>Homework in year 4 will be handed out on a Friday and must be returned by Tuesday please.</a:t>
            </a:r>
          </a:p>
          <a:p>
            <a:pPr algn="ctr"/>
            <a:endParaRPr lang="en-GB" sz="2800" dirty="0"/>
          </a:p>
          <a:p>
            <a:pPr algn="ctr"/>
            <a:r>
              <a:rPr lang="en-GB" sz="2800" dirty="0"/>
              <a:t>On top of this, please encourage children to read daily at home and practice times tables.</a:t>
            </a:r>
          </a:p>
          <a:p>
            <a:pPr algn="ctr"/>
            <a:endParaRPr lang="en-GB" sz="2800" dirty="0"/>
          </a:p>
          <a:p>
            <a:pPr algn="ctr"/>
            <a:r>
              <a:rPr lang="en-GB" sz="2800" dirty="0"/>
              <a:t>A great resource for times tables is the website</a:t>
            </a:r>
          </a:p>
          <a:p>
            <a:pPr algn="ctr"/>
            <a:r>
              <a:rPr lang="en-GB" sz="2800" u="sng" dirty="0"/>
              <a:t>Hit the button.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 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0"/>
            <a:ext cx="8064896" cy="5509200"/>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800" dirty="0"/>
              <a:t>We had a great year last building on lots of successes.</a:t>
            </a:r>
          </a:p>
          <a:p>
            <a:pPr algn="ctr"/>
            <a:endParaRPr lang="en-US" sz="2800" dirty="0"/>
          </a:p>
          <a:p>
            <a:pPr algn="ctr"/>
            <a:r>
              <a:rPr lang="en-US" sz="2800" dirty="0"/>
              <a:t>Data in all statutory areas – EYFS, Year 1 phonics check, Year 4 multiplication check and end of KS2 SATs results were all above local and national figures. This is a really strong position to be in. </a:t>
            </a:r>
          </a:p>
          <a:p>
            <a:pPr algn="ctr"/>
            <a:endParaRPr lang="en-US" sz="2800" dirty="0"/>
          </a:p>
          <a:p>
            <a:pPr algn="ctr"/>
            <a:r>
              <a:rPr lang="en-US" sz="2800" dirty="0"/>
              <a:t>From these successes</a:t>
            </a:r>
            <a:r>
              <a:rPr lang="en-GB" sz="2800" dirty="0"/>
              <a:t>, we are in a fantastic position to build and continue to improve! </a:t>
            </a:r>
          </a:p>
          <a:p>
            <a:pPr algn="ctr"/>
            <a:endParaRPr lang="en-GB" sz="3600" dirty="0">
              <a:solidFill>
                <a:srgbClr val="FF0000"/>
              </a:solidFill>
            </a:endParaRPr>
          </a:p>
        </p:txBody>
      </p:sp>
    </p:spTree>
    <p:extLst>
      <p:ext uri="{BB962C8B-B14F-4D97-AF65-F5344CB8AC3E}">
        <p14:creationId xmlns:p14="http://schemas.microsoft.com/office/powerpoint/2010/main" val="45072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4185761"/>
          </a:xfrm>
          <a:prstGeom prst="rect">
            <a:avLst/>
          </a:prstGeom>
          <a:noFill/>
        </p:spPr>
        <p:txBody>
          <a:bodyPr wrap="square" rtlCol="0">
            <a:spAutoFit/>
          </a:bodyPr>
          <a:lstStyle/>
          <a:p>
            <a:pPr algn="ctr"/>
            <a:r>
              <a:rPr lang="en-GB" sz="3600" u="sng" dirty="0">
                <a:solidFill>
                  <a:srgbClr val="FF0000"/>
                </a:solidFill>
              </a:rPr>
              <a:t>School Priorities for 2025/26</a:t>
            </a:r>
          </a:p>
          <a:p>
            <a:pPr algn="ctr"/>
            <a:endParaRPr lang="en-GB" sz="2600" u="sng" dirty="0">
              <a:solidFill>
                <a:srgbClr val="FF0000"/>
              </a:solidFill>
            </a:endParaRPr>
          </a:p>
          <a:p>
            <a:pPr marL="457200" indent="-457200">
              <a:buFontTx/>
              <a:buChar char="-"/>
            </a:pPr>
            <a:r>
              <a:rPr lang="en-US" sz="2800" dirty="0"/>
              <a:t>To continue to develop and embed oracy skills across school.</a:t>
            </a:r>
          </a:p>
          <a:p>
            <a:pPr marL="457200" indent="-457200">
              <a:buFontTx/>
              <a:buChar char="-"/>
            </a:pPr>
            <a:r>
              <a:rPr lang="en-US" sz="2800" dirty="0"/>
              <a:t>To further embed the writing process, developing on transcription skills.</a:t>
            </a:r>
          </a:p>
          <a:p>
            <a:pPr marL="457200" indent="-457200">
              <a:buFontTx/>
              <a:buChar char="-"/>
            </a:pPr>
            <a:r>
              <a:rPr lang="en-US" sz="2800" dirty="0"/>
              <a:t>To develop SEND provision across school. </a:t>
            </a:r>
            <a:endParaRPr lang="en-GB" sz="2800" dirty="0"/>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7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Mrs Lomas - Class teach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Mrs Lomas - Class teach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Mrs Lomas - Class teacher.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C:\Users\jlomas\Documents\My Documents\Mrs Lomas\Class 6 stuff\Mrs Lomas - Class teacher.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C:\Users\jlomas\Documents\My Documents\Mrs Lomas\Class 6 stuff\Mrs Lomas - Class teacher.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a:extLst>
              <a:ext uri="{FF2B5EF4-FFF2-40B4-BE49-F238E27FC236}">
                <a16:creationId xmlns:a16="http://schemas.microsoft.com/office/drawing/2014/main" id="{8A0933B0-7C5D-45DF-119A-B2AE539FE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120" y="2920882"/>
            <a:ext cx="1609930" cy="20410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1">
            <a:extLst>
              <a:ext uri="{FF2B5EF4-FFF2-40B4-BE49-F238E27FC236}">
                <a16:creationId xmlns:a16="http://schemas.microsoft.com/office/drawing/2014/main" id="{007268E6-E44B-3E43-A534-064E65D2B2FA}"/>
              </a:ext>
            </a:extLst>
          </p:cNvPr>
          <p:cNvSpPr txBox="1"/>
          <p:nvPr/>
        </p:nvSpPr>
        <p:spPr>
          <a:xfrm>
            <a:off x="5616116" y="3429000"/>
            <a:ext cx="309634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Mrs. Whitely – alternate Wednesday afternoons cover</a:t>
            </a:r>
            <a:endParaRPr lang="en-GB" dirty="0"/>
          </a:p>
        </p:txBody>
      </p:sp>
      <p:sp>
        <p:nvSpPr>
          <p:cNvPr id="10" name="TextBox 8">
            <a:extLst>
              <a:ext uri="{FF2B5EF4-FFF2-40B4-BE49-F238E27FC236}">
                <a16:creationId xmlns:a16="http://schemas.microsoft.com/office/drawing/2014/main" id="{410240CE-CDB2-07D4-87DA-EB445CA2DEFB}"/>
              </a:ext>
            </a:extLst>
          </p:cNvPr>
          <p:cNvSpPr txBox="1"/>
          <p:nvPr/>
        </p:nvSpPr>
        <p:spPr>
          <a:xfrm>
            <a:off x="2843808" y="1760758"/>
            <a:ext cx="389949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Mrs. Beaumont – Willows Class Teacher</a:t>
            </a:r>
            <a:endParaRPr lang="en-GB" dirty="0"/>
          </a:p>
        </p:txBody>
      </p:sp>
      <p:pic>
        <p:nvPicPr>
          <p:cNvPr id="14" name="Picture 13" descr="A person smiling at camera&#10;&#10;AI-generated content may be incorrect.">
            <a:extLst>
              <a:ext uri="{FF2B5EF4-FFF2-40B4-BE49-F238E27FC236}">
                <a16:creationId xmlns:a16="http://schemas.microsoft.com/office/drawing/2014/main" id="{B462AB20-475C-12EB-95E0-CE09ACBBA2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793" y="1479868"/>
            <a:ext cx="1846137" cy="2461516"/>
          </a:xfrm>
          <a:prstGeom prst="rect">
            <a:avLst/>
          </a:prstGeom>
        </p:spPr>
      </p:pic>
      <p:sp>
        <p:nvSpPr>
          <p:cNvPr id="15" name="TextBox 11">
            <a:extLst>
              <a:ext uri="{FF2B5EF4-FFF2-40B4-BE49-F238E27FC236}">
                <a16:creationId xmlns:a16="http://schemas.microsoft.com/office/drawing/2014/main" id="{4B4F3353-98B7-97C6-E7AE-43C8F9718C1D}"/>
              </a:ext>
            </a:extLst>
          </p:cNvPr>
          <p:cNvSpPr txBox="1"/>
          <p:nvPr/>
        </p:nvSpPr>
        <p:spPr>
          <a:xfrm>
            <a:off x="2843808" y="5246055"/>
            <a:ext cx="3096344"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Miss. Donnely</a:t>
            </a:r>
          </a:p>
          <a:p>
            <a:r>
              <a:rPr lang="en-US" dirty="0"/>
              <a:t>Miss. </a:t>
            </a:r>
            <a:r>
              <a:rPr lang="en-US" dirty="0" err="1"/>
              <a:t>Beazely</a:t>
            </a:r>
            <a:endParaRPr lang="en-US" dirty="0"/>
          </a:p>
          <a:p>
            <a:r>
              <a:rPr lang="en-US" dirty="0"/>
              <a:t>Mrs. Coneron</a:t>
            </a:r>
          </a:p>
          <a:p>
            <a:r>
              <a:rPr lang="en-US" dirty="0"/>
              <a:t>Mrs. Fearnley</a:t>
            </a:r>
          </a:p>
          <a:p>
            <a:endParaRPr lang="en-GB" dirty="0"/>
          </a:p>
        </p:txBody>
      </p:sp>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6190E-BD4E-F03D-5638-B9E91F1C6A8F}"/>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2E4680D2-AC64-8624-895F-56A389B8B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0DE016DD-6521-DFF9-67FF-22F2DAE8B932}"/>
              </a:ext>
            </a:extLst>
          </p:cNvPr>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a:extLst>
              <a:ext uri="{FF2B5EF4-FFF2-40B4-BE49-F238E27FC236}">
                <a16:creationId xmlns:a16="http://schemas.microsoft.com/office/drawing/2014/main" id="{193FEA7B-BDD2-2C8B-442E-79DDA39AD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Mrs Lomas - Class teacher.jpg">
            <a:extLst>
              <a:ext uri="{FF2B5EF4-FFF2-40B4-BE49-F238E27FC236}">
                <a16:creationId xmlns:a16="http://schemas.microsoft.com/office/drawing/2014/main" id="{2EFD0EF5-07F2-9E35-8DB6-4EB70B68B187}"/>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Mrs Lomas - Class teacher.jpg">
            <a:extLst>
              <a:ext uri="{FF2B5EF4-FFF2-40B4-BE49-F238E27FC236}">
                <a16:creationId xmlns:a16="http://schemas.microsoft.com/office/drawing/2014/main" id="{BE5A3BD4-143A-E20D-A561-4D002C107803}"/>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Mrs Lomas - Class teacher.jpg">
            <a:extLst>
              <a:ext uri="{FF2B5EF4-FFF2-40B4-BE49-F238E27FC236}">
                <a16:creationId xmlns:a16="http://schemas.microsoft.com/office/drawing/2014/main" id="{96B12F5F-BDC3-8D85-5842-C0BA1E1E3B47}"/>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C:\Users\jlomas\Documents\My Documents\Mrs Lomas\Class 6 stuff\Mrs Lomas - Class teacher.webp">
            <a:extLst>
              <a:ext uri="{FF2B5EF4-FFF2-40B4-BE49-F238E27FC236}">
                <a16:creationId xmlns:a16="http://schemas.microsoft.com/office/drawing/2014/main" id="{D59C9B23-4C1F-E754-D220-65836CBAECB2}"/>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C:\Users\jlomas\Documents\My Documents\Mrs Lomas\Class 6 stuff\Mrs Lomas - Class teacher.webp">
            <a:extLst>
              <a:ext uri="{FF2B5EF4-FFF2-40B4-BE49-F238E27FC236}">
                <a16:creationId xmlns:a16="http://schemas.microsoft.com/office/drawing/2014/main" id="{8F3FB829-5633-82A9-FD0E-A069FD6E0147}"/>
              </a:ext>
            </a:extLst>
          </p:cNvP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a:extLst>
              <a:ext uri="{FF2B5EF4-FFF2-40B4-BE49-F238E27FC236}">
                <a16:creationId xmlns:a16="http://schemas.microsoft.com/office/drawing/2014/main" id="{6A0E11B8-80C4-CAF5-F7CB-A0710EDE26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36" y="1623879"/>
            <a:ext cx="5242979" cy="19810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8">
            <a:extLst>
              <a:ext uri="{FF2B5EF4-FFF2-40B4-BE49-F238E27FC236}">
                <a16:creationId xmlns:a16="http://schemas.microsoft.com/office/drawing/2014/main" id="{AA83B3C0-123F-2999-4568-63D63608A0A8}"/>
              </a:ext>
            </a:extLst>
          </p:cNvPr>
          <p:cNvSpPr txBox="1"/>
          <p:nvPr/>
        </p:nvSpPr>
        <p:spPr>
          <a:xfrm>
            <a:off x="917575" y="3999760"/>
            <a:ext cx="468052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Thursdays on Willows class – Junior Jam</a:t>
            </a:r>
          </a:p>
          <a:p>
            <a:endParaRPr lang="en-US" dirty="0"/>
          </a:p>
          <a:p>
            <a:r>
              <a:rPr lang="en-GB" dirty="0"/>
              <a:t>PE, computing and </a:t>
            </a:r>
            <a:r>
              <a:rPr lang="en-GB" dirty="0" err="1"/>
              <a:t>spanish</a:t>
            </a:r>
            <a:endParaRPr lang="en-GB" dirty="0"/>
          </a:p>
        </p:txBody>
      </p:sp>
    </p:spTree>
    <p:extLst>
      <p:ext uri="{BB962C8B-B14F-4D97-AF65-F5344CB8AC3E}">
        <p14:creationId xmlns:p14="http://schemas.microsoft.com/office/powerpoint/2010/main" val="284940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0"/>
            <a:ext cx="8496944" cy="381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sng" strike="noStrike" kern="1200" cap="none" spc="0" normalizeH="0" baseline="0" noProof="0" dirty="0">
                <a:ln>
                  <a:noFill/>
                </a:ln>
                <a:solidFill>
                  <a:srgbClr val="FF0000"/>
                </a:solidFill>
                <a:effectLst/>
                <a:uLnTx/>
                <a:uFillTx/>
                <a:latin typeface="+mj-lt"/>
                <a:ea typeface="+mn-ea"/>
                <a:cs typeface="+mn-cs"/>
              </a:rPr>
              <a:t>Routines</a:t>
            </a:r>
            <a:r>
              <a:rPr kumimoji="0" lang="en-US" sz="3600" i="0" u="none" strike="noStrike" kern="1200" cap="none" spc="0" normalizeH="0" baseline="0" noProof="0" dirty="0">
                <a:ln>
                  <a:noFill/>
                </a:ln>
                <a:solidFill>
                  <a:srgbClr val="FF0000"/>
                </a:solidFill>
                <a:effectLst/>
                <a:uLnTx/>
                <a:uFillTx/>
                <a:latin typeface="+mj-lt"/>
                <a:ea typeface="+mn-ea"/>
                <a:cs typeface="+mn-cs"/>
              </a:rPr>
              <a:t>:</a:t>
            </a:r>
            <a:endParaRPr kumimoji="0" lang="en-US" sz="1600" b="0" i="0" u="none" strike="noStrike" kern="1200" cap="none" spc="0" normalizeH="0" baseline="0" noProof="0" dirty="0">
              <a:ln>
                <a:noFill/>
              </a:ln>
              <a:solidFill>
                <a:srgbClr val="FF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i="0" strike="noStrike" kern="1200" cap="none" spc="0" normalizeH="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u="sng" baseline="0" dirty="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i="1" u="sng" dirty="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a:ea typeface="+mn-ea"/>
              <a:cs typeface="+mn-cs"/>
            </a:endParaRPr>
          </a:p>
        </p:txBody>
      </p:sp>
      <p:sp>
        <p:nvSpPr>
          <p:cNvPr id="5" name="TextBox 2">
            <a:extLst>
              <a:ext uri="{FF2B5EF4-FFF2-40B4-BE49-F238E27FC236}">
                <a16:creationId xmlns:a16="http://schemas.microsoft.com/office/drawing/2014/main" id="{F9EFD7C7-043C-4363-C9B8-A749A650F503}"/>
              </a:ext>
            </a:extLst>
          </p:cNvPr>
          <p:cNvSpPr txBox="1"/>
          <p:nvPr/>
        </p:nvSpPr>
        <p:spPr>
          <a:xfrm>
            <a:off x="323528" y="692696"/>
            <a:ext cx="7848872" cy="71404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8:40-9:00: Morning Task</a:t>
            </a:r>
          </a:p>
          <a:p>
            <a:endParaRPr lang="en-US" dirty="0">
              <a:solidFill>
                <a:srgbClr val="FF0000"/>
              </a:solidFill>
            </a:endParaRPr>
          </a:p>
          <a:p>
            <a:r>
              <a:rPr lang="en-US" dirty="0">
                <a:solidFill>
                  <a:srgbClr val="FF0000"/>
                </a:solidFill>
              </a:rPr>
              <a:t>9:05-10:00- Lesson 1</a:t>
            </a:r>
          </a:p>
          <a:p>
            <a:endParaRPr lang="en-US" dirty="0">
              <a:solidFill>
                <a:srgbClr val="FF0000"/>
              </a:solidFill>
            </a:endParaRPr>
          </a:p>
          <a:p>
            <a:r>
              <a:rPr lang="en-US" dirty="0"/>
              <a:t>10:00-10:15 - Assembly</a:t>
            </a:r>
          </a:p>
          <a:p>
            <a:endParaRPr lang="en-US" dirty="0"/>
          </a:p>
          <a:p>
            <a:r>
              <a:rPr lang="en-US" dirty="0"/>
              <a:t>10:35-10:50 - Playtime</a:t>
            </a:r>
          </a:p>
          <a:p>
            <a:endParaRPr lang="en-US" dirty="0">
              <a:solidFill>
                <a:srgbClr val="FF0000"/>
              </a:solidFill>
            </a:endParaRPr>
          </a:p>
          <a:p>
            <a:r>
              <a:rPr lang="en-US" dirty="0">
                <a:solidFill>
                  <a:srgbClr val="FF0000"/>
                </a:solidFill>
              </a:rPr>
              <a:t>10:30-11:30-  SQUIRT</a:t>
            </a:r>
          </a:p>
          <a:p>
            <a:endParaRPr lang="en-US" dirty="0">
              <a:solidFill>
                <a:srgbClr val="FF0000"/>
              </a:solidFill>
            </a:endParaRPr>
          </a:p>
          <a:p>
            <a:r>
              <a:rPr lang="en-US" dirty="0"/>
              <a:t>11:30 - Lesson 2</a:t>
            </a:r>
          </a:p>
          <a:p>
            <a:endParaRPr lang="en-US" dirty="0">
              <a:solidFill>
                <a:srgbClr val="FF0000"/>
              </a:solidFill>
            </a:endParaRPr>
          </a:p>
          <a:p>
            <a:r>
              <a:rPr lang="en-US" dirty="0"/>
              <a:t>12:15 - Lunch Time</a:t>
            </a:r>
          </a:p>
          <a:p>
            <a:endParaRPr lang="en-US" dirty="0">
              <a:solidFill>
                <a:srgbClr val="FF0000"/>
              </a:solidFill>
            </a:endParaRPr>
          </a:p>
          <a:p>
            <a:r>
              <a:rPr lang="en-US" dirty="0">
                <a:solidFill>
                  <a:srgbClr val="FF0000"/>
                </a:solidFill>
              </a:rPr>
              <a:t>1-2:00 - Lesson 3</a:t>
            </a:r>
          </a:p>
          <a:p>
            <a:endParaRPr lang="en-US" dirty="0">
              <a:solidFill>
                <a:srgbClr val="FF0000"/>
              </a:solidFill>
            </a:endParaRPr>
          </a:p>
          <a:p>
            <a:r>
              <a:rPr lang="en-US" dirty="0"/>
              <a:t>2:00-2:15- Daily Mile (Monday, Tuesday, Wednesday)</a:t>
            </a:r>
          </a:p>
          <a:p>
            <a:endParaRPr lang="en-US" dirty="0">
              <a:solidFill>
                <a:srgbClr val="FF0000"/>
              </a:solidFill>
            </a:endParaRPr>
          </a:p>
          <a:p>
            <a:r>
              <a:rPr lang="en-US" dirty="0">
                <a:solidFill>
                  <a:srgbClr val="FF0000"/>
                </a:solidFill>
              </a:rPr>
              <a:t>2:15-3:15- Lesson 4</a:t>
            </a:r>
          </a:p>
          <a:p>
            <a:endParaRPr lang="en-US" dirty="0">
              <a:solidFill>
                <a:srgbClr val="FF0000"/>
              </a:solidFill>
            </a:endParaRPr>
          </a:p>
          <a:p>
            <a:r>
              <a:rPr lang="en-US" dirty="0"/>
              <a:t>3:15- Home Time</a:t>
            </a:r>
          </a:p>
          <a:p>
            <a:endParaRPr lang="en-US" sz="2000" dirty="0">
              <a:solidFill>
                <a:srgbClr val="FF0000"/>
              </a:solidFill>
            </a:endParaRPr>
          </a:p>
          <a:p>
            <a:endParaRPr lang="en-US" sz="2000" dirty="0">
              <a:solidFill>
                <a:srgbClr val="FF0000"/>
              </a:solidFill>
            </a:endParaRPr>
          </a:p>
          <a:p>
            <a:endParaRPr lang="en-GB" sz="2000" dirty="0">
              <a:solidFill>
                <a:srgbClr val="FF0000"/>
              </a:solidFill>
            </a:endParaRPr>
          </a:p>
          <a:p>
            <a:endParaRPr lang="en-GB" sz="20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Willows Timetable</a:t>
            </a:r>
          </a:p>
        </p:txBody>
      </p:sp>
      <p:pic>
        <p:nvPicPr>
          <p:cNvPr id="7" name="Picture 6">
            <a:extLst>
              <a:ext uri="{FF2B5EF4-FFF2-40B4-BE49-F238E27FC236}">
                <a16:creationId xmlns:a16="http://schemas.microsoft.com/office/drawing/2014/main" id="{535A2BC3-710C-A68E-B921-822C391B13F9}"/>
              </a:ext>
            </a:extLst>
          </p:cNvPr>
          <p:cNvPicPr>
            <a:picLocks noChangeAspect="1"/>
          </p:cNvPicPr>
          <p:nvPr/>
        </p:nvPicPr>
        <p:blipFill>
          <a:blip r:embed="rId2"/>
          <a:stretch>
            <a:fillRect/>
          </a:stretch>
        </p:blipFill>
        <p:spPr>
          <a:xfrm>
            <a:off x="1043608" y="997050"/>
            <a:ext cx="7268254" cy="5587290"/>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1015663"/>
          </a:xfrm>
          <a:prstGeom prst="rect">
            <a:avLst/>
          </a:prstGeom>
          <a:noFill/>
        </p:spPr>
        <p:txBody>
          <a:bodyPr wrap="square" rtlCol="0">
            <a:spAutoFit/>
          </a:bodyPr>
          <a:lstStyle/>
          <a:p>
            <a:pPr algn="ctr"/>
            <a:r>
              <a:rPr lang="en-US" sz="3600" u="sng" dirty="0">
                <a:solidFill>
                  <a:srgbClr val="FF0000"/>
                </a:solidFill>
                <a:latin typeface="+mj-lt"/>
              </a:rPr>
              <a:t>Expectations</a:t>
            </a:r>
          </a:p>
          <a:p>
            <a:endParaRPr lang="en-US" sz="1200" dirty="0">
              <a:latin typeface="+mj-lt"/>
            </a:endParaRPr>
          </a:p>
          <a:p>
            <a:pPr algn="ctr"/>
            <a:endParaRPr lang="en-GB" sz="1200" dirty="0">
              <a:latin typeface="+mj-lt"/>
            </a:endParaRPr>
          </a:p>
        </p:txBody>
      </p:sp>
      <p:pic>
        <p:nvPicPr>
          <p:cNvPr id="3" name="Picture 2">
            <a:extLst>
              <a:ext uri="{FF2B5EF4-FFF2-40B4-BE49-F238E27FC236}">
                <a16:creationId xmlns:a16="http://schemas.microsoft.com/office/drawing/2014/main" id="{E3F42A82-0008-F8F9-1439-109F1A4A0BA1}"/>
              </a:ext>
            </a:extLst>
          </p:cNvPr>
          <p:cNvPicPr>
            <a:picLocks noChangeAspect="1"/>
          </p:cNvPicPr>
          <p:nvPr/>
        </p:nvPicPr>
        <p:blipFill>
          <a:blip r:embed="rId2"/>
          <a:stretch>
            <a:fillRect/>
          </a:stretch>
        </p:blipFill>
        <p:spPr>
          <a:xfrm>
            <a:off x="251520" y="1075984"/>
            <a:ext cx="3497143" cy="4706032"/>
          </a:xfrm>
          <a:prstGeom prst="rect">
            <a:avLst/>
          </a:prstGeom>
        </p:spPr>
      </p:pic>
      <p:pic>
        <p:nvPicPr>
          <p:cNvPr id="5" name="Picture 4">
            <a:extLst>
              <a:ext uri="{FF2B5EF4-FFF2-40B4-BE49-F238E27FC236}">
                <a16:creationId xmlns:a16="http://schemas.microsoft.com/office/drawing/2014/main" id="{5F23AF48-9D97-F11F-7035-32B60AA98D2E}"/>
              </a:ext>
            </a:extLst>
          </p:cNvPr>
          <p:cNvPicPr>
            <a:picLocks noChangeAspect="1"/>
          </p:cNvPicPr>
          <p:nvPr/>
        </p:nvPicPr>
        <p:blipFill>
          <a:blip r:embed="rId3"/>
          <a:stretch>
            <a:fillRect/>
          </a:stretch>
        </p:blipFill>
        <p:spPr>
          <a:xfrm>
            <a:off x="4211960" y="1075984"/>
            <a:ext cx="3384376" cy="4901182"/>
          </a:xfrm>
          <a:prstGeom prst="rect">
            <a:avLst/>
          </a:prstGeom>
        </p:spPr>
      </p:pic>
    </p:spTree>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C2E4FCF61D864484FDE6F2A2B087BB" ma:contentTypeVersion="11" ma:contentTypeDescription="Create a new document." ma:contentTypeScope="" ma:versionID="8d75881f186df33e335a5e408e2f0713">
  <xsd:schema xmlns:xsd="http://www.w3.org/2001/XMLSchema" xmlns:xs="http://www.w3.org/2001/XMLSchema" xmlns:p="http://schemas.microsoft.com/office/2006/metadata/properties" xmlns:ns2="2d6a96d3-4079-4002-842e-949084912130" xmlns:ns3="558c0b45-12aa-40d1-b4ee-bc8f3485f5d8" targetNamespace="http://schemas.microsoft.com/office/2006/metadata/properties" ma:root="true" ma:fieldsID="486f4760c5f95007815f67e84dc47582" ns2:_="" ns3:_="">
    <xsd:import namespace="2d6a96d3-4079-4002-842e-949084912130"/>
    <xsd:import namespace="558c0b45-12aa-40d1-b4ee-bc8f3485f5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a96d3-4079-4002-842e-949084912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0f6f455-bc95-43e2-8bbc-0cfa446cd3c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8c0b45-12aa-40d1-b4ee-bc8f3485f5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d5b818-346e-4035-9e81-f44d150df66a}" ma:internalName="TaxCatchAll" ma:showField="CatchAllData" ma:web="558c0b45-12aa-40d1-b4ee-bc8f3485f5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6a96d3-4079-4002-842e-949084912130">
      <Terms xmlns="http://schemas.microsoft.com/office/infopath/2007/PartnerControls"/>
    </lcf76f155ced4ddcb4097134ff3c332f>
    <TaxCatchAll xmlns="558c0b45-12aa-40d1-b4ee-bc8f3485f5d8" xsi:nil="true"/>
  </documentManagement>
</p:properties>
</file>

<file path=customXml/itemProps1.xml><?xml version="1.0" encoding="utf-8"?>
<ds:datastoreItem xmlns:ds="http://schemas.openxmlformats.org/officeDocument/2006/customXml" ds:itemID="{1293CAC0-E90F-45F5-8756-B1F420579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6a96d3-4079-4002-842e-949084912130"/>
    <ds:schemaRef ds:uri="558c0b45-12aa-40d1-b4ee-bc8f3485f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8BB607-9448-4329-84D9-6ADE6DE8FE3C}">
  <ds:schemaRefs>
    <ds:schemaRef ds:uri="http://schemas.microsoft.com/sharepoint/v3/contenttype/forms"/>
  </ds:schemaRefs>
</ds:datastoreItem>
</file>

<file path=customXml/itemProps3.xml><?xml version="1.0" encoding="utf-8"?>
<ds:datastoreItem xmlns:ds="http://schemas.openxmlformats.org/officeDocument/2006/customXml" ds:itemID="{C9A25BEA-0447-4EEE-9450-6CD25863330E}">
  <ds:schemaRefs>
    <ds:schemaRef ds:uri="http://schemas.microsoft.com/office/2006/metadata/properties"/>
    <ds:schemaRef ds:uri="http://schemas.microsoft.com/office/infopath/2007/PartnerControls"/>
    <ds:schemaRef ds:uri="2d6a96d3-4079-4002-842e-949084912130"/>
    <ds:schemaRef ds:uri="558c0b45-12aa-40d1-b4ee-bc8f3485f5d8"/>
  </ds:schemaRefs>
</ds:datastoreItem>
</file>

<file path=docProps/app.xml><?xml version="1.0" encoding="utf-8"?>
<Properties xmlns="http://schemas.openxmlformats.org/officeDocument/2006/extended-properties" xmlns:vt="http://schemas.openxmlformats.org/officeDocument/2006/docPropsVTypes">
  <Template>Composite</Template>
  <TotalTime>0</TotalTime>
  <Words>728</Words>
  <Application>Microsoft Office PowerPoint</Application>
  <PresentationFormat>On-screen Show (4:3)</PresentationFormat>
  <Paragraphs>112</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Composite</vt:lpstr>
      <vt:lpstr>Welcome to Willows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M Beaumont</cp:lastModifiedBy>
  <cp:revision>70</cp:revision>
  <dcterms:created xsi:type="dcterms:W3CDTF">2016-09-07T12:42:28Z</dcterms:created>
  <dcterms:modified xsi:type="dcterms:W3CDTF">2025-09-29T08:49:22Z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0x01010013C2E4FCF61D864484FDE6F2A2B087BB</vt:lpwstr>
  </property>
</Properties>
</file>