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57" r:id="rId3"/>
    <p:sldId id="286" r:id="rId4"/>
    <p:sldId id="287" r:id="rId5"/>
    <p:sldId id="281" r:id="rId6"/>
    <p:sldId id="265" r:id="rId7"/>
    <p:sldId id="277" r:id="rId8"/>
    <p:sldId id="267" r:id="rId9"/>
    <p:sldId id="285" r:id="rId10"/>
    <p:sldId id="283" r:id="rId11"/>
    <p:sldId id="275" r:id="rId12"/>
    <p:sldId id="262" r:id="rId13"/>
    <p:sldId id="284" r:id="rId14"/>
    <p:sldId id="280" r:id="rId15"/>
    <p:sldId id="26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60"/>
  </p:normalViewPr>
  <p:slideViewPr>
    <p:cSldViewPr>
      <p:cViewPr varScale="1">
        <p:scale>
          <a:sx n="109" d="100"/>
          <a:sy n="109" d="100"/>
        </p:scale>
        <p:origin x="172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5F96A0-AC60-4DEA-AFA0-D365ABCE22C5}" type="datetimeFigureOut">
              <a:rPr lang="en-GB" smtClean="0"/>
              <a:t>15/09/2023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E1B422-54A0-419C-92D6-3294514EE231}" type="slidenum">
              <a:rPr lang="en-GB" smtClean="0"/>
              <a:t>‹#›</a:t>
            </a:fld>
            <a:endParaRPr lang="en-GB"/>
          </a:p>
        </p:txBody>
      </p:sp>
    </p:spTree>
    <p:extLst>
      <p:ext uri="{BB962C8B-B14F-4D97-AF65-F5344CB8AC3E}">
        <p14:creationId xmlns:p14="http://schemas.microsoft.com/office/powerpoint/2010/main" val="1268497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E1B422-54A0-419C-92D6-3294514EE231}" type="slidenum">
              <a:rPr lang="en-GB" smtClean="0"/>
              <a:t>3</a:t>
            </a:fld>
            <a:endParaRPr lang="en-GB"/>
          </a:p>
        </p:txBody>
      </p:sp>
    </p:spTree>
    <p:extLst>
      <p:ext uri="{BB962C8B-B14F-4D97-AF65-F5344CB8AC3E}">
        <p14:creationId xmlns:p14="http://schemas.microsoft.com/office/powerpoint/2010/main" val="1402028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E1B422-54A0-419C-92D6-3294514EE231}" type="slidenum">
              <a:rPr lang="en-GB" smtClean="0"/>
              <a:t>15</a:t>
            </a:fld>
            <a:endParaRPr lang="en-GB"/>
          </a:p>
        </p:txBody>
      </p:sp>
    </p:spTree>
    <p:extLst>
      <p:ext uri="{BB962C8B-B14F-4D97-AF65-F5344CB8AC3E}">
        <p14:creationId xmlns:p14="http://schemas.microsoft.com/office/powerpoint/2010/main" val="46090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716A0200-DAAE-4917-A095-90BD39FAF761}" type="datetimeFigureOut">
              <a:rPr lang="en-GB" smtClean="0"/>
              <a:t>15/09/2023</a:t>
            </a:fld>
            <a:endParaRPr lang="en-GB"/>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4C3AA1D8-1B3B-4C71-988E-59BFD92566AB}" type="slidenum">
              <a:rPr lang="en-GB" smtClean="0"/>
              <a:t>‹#›</a:t>
            </a:fld>
            <a:endParaRPr lang="en-GB"/>
          </a:p>
        </p:txBody>
      </p:sp>
      <p:sp>
        <p:nvSpPr>
          <p:cNvPr id="15" name="Footer Placeholder 14"/>
          <p:cNvSpPr>
            <a:spLocks noGrp="1"/>
          </p:cNvSpPr>
          <p:nvPr>
            <p:ph type="ftr" sz="quarter" idx="12"/>
          </p:nvPr>
        </p:nvSpPr>
        <p:spPr>
          <a:xfrm>
            <a:off x="3581400" y="6296248"/>
            <a:ext cx="2820987" cy="152400"/>
          </a:xfrm>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716A0200-DAAE-4917-A095-90BD39FAF761}" type="datetimeFigureOut">
              <a:rPr lang="en-GB" smtClean="0"/>
              <a:t>15/09/2023</a:t>
            </a:fld>
            <a:endParaRPr lang="en-GB"/>
          </a:p>
        </p:txBody>
      </p:sp>
      <p:sp>
        <p:nvSpPr>
          <p:cNvPr id="14" name="Slide Number Placeholder 13"/>
          <p:cNvSpPr>
            <a:spLocks noGrp="1"/>
          </p:cNvSpPr>
          <p:nvPr>
            <p:ph type="sldNum" sz="quarter" idx="11"/>
          </p:nvPr>
        </p:nvSpPr>
        <p:spPr/>
        <p:txBody>
          <a:bodyPr/>
          <a:lstStyle/>
          <a:p>
            <a:fld id="{4C3AA1D8-1B3B-4C71-988E-59BFD92566AB}"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716A0200-DAAE-4917-A095-90BD39FAF761}" type="datetimeFigureOut">
              <a:rPr lang="en-GB" smtClean="0"/>
              <a:t>15/09/2023</a:t>
            </a:fld>
            <a:endParaRPr lang="en-GB"/>
          </a:p>
        </p:txBody>
      </p:sp>
      <p:sp>
        <p:nvSpPr>
          <p:cNvPr id="14" name="Slide Number Placeholder 13"/>
          <p:cNvSpPr>
            <a:spLocks noGrp="1"/>
          </p:cNvSpPr>
          <p:nvPr>
            <p:ph type="sldNum" sz="quarter" idx="11"/>
          </p:nvPr>
        </p:nvSpPr>
        <p:spPr/>
        <p:txBody>
          <a:bodyPr/>
          <a:lstStyle/>
          <a:p>
            <a:fld id="{4C3AA1D8-1B3B-4C71-988E-59BFD92566AB}"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fld id="{716A0200-DAAE-4917-A095-90BD39FAF761}" type="datetimeFigureOut">
              <a:rPr lang="en-GB" smtClean="0"/>
              <a:t>15/09/2023</a:t>
            </a:fld>
            <a:endParaRPr lang="en-GB"/>
          </a:p>
        </p:txBody>
      </p:sp>
      <p:sp>
        <p:nvSpPr>
          <p:cNvPr id="11" name="Slide Number Placeholder 10"/>
          <p:cNvSpPr>
            <a:spLocks noGrp="1"/>
          </p:cNvSpPr>
          <p:nvPr>
            <p:ph type="sldNum" sz="quarter" idx="11"/>
          </p:nvPr>
        </p:nvSpPr>
        <p:spPr/>
        <p:txBody>
          <a:bodyPr/>
          <a:lstStyle/>
          <a:p>
            <a:fld id="{4C3AA1D8-1B3B-4C71-988E-59BFD92566AB}" type="slidenum">
              <a:rPr lang="en-GB" smtClean="0"/>
              <a:t>‹#›</a:t>
            </a:fld>
            <a:endParaRPr lang="en-GB"/>
          </a:p>
        </p:txBody>
      </p:sp>
      <p:sp>
        <p:nvSpPr>
          <p:cNvPr id="12" name="Footer Placeholder 11"/>
          <p:cNvSpPr>
            <a:spLocks noGrp="1"/>
          </p:cNvSpPr>
          <p:nvPr>
            <p:ph type="ftr" sz="quarter" idx="12"/>
          </p:nvPr>
        </p:nvSpPr>
        <p:spPr/>
        <p:txBody>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716A0200-DAAE-4917-A095-90BD39FAF761}" type="datetimeFigureOut">
              <a:rPr lang="en-GB" smtClean="0"/>
              <a:t>15/09/2023</a:t>
            </a:fld>
            <a:endParaRPr lang="en-GB"/>
          </a:p>
        </p:txBody>
      </p:sp>
      <p:sp>
        <p:nvSpPr>
          <p:cNvPr id="13" name="Slide Number Placeholder 12"/>
          <p:cNvSpPr>
            <a:spLocks noGrp="1"/>
          </p:cNvSpPr>
          <p:nvPr>
            <p:ph type="sldNum" sz="quarter" idx="11"/>
          </p:nvPr>
        </p:nvSpPr>
        <p:spPr>
          <a:xfrm>
            <a:off x="4116388" y="6400800"/>
            <a:ext cx="533400" cy="152400"/>
          </a:xfrm>
        </p:spPr>
        <p:txBody>
          <a:bodyPr/>
          <a:lstStyle/>
          <a:p>
            <a:fld id="{4C3AA1D8-1B3B-4C71-988E-59BFD92566AB}" type="slidenum">
              <a:rPr lang="en-GB" smtClean="0"/>
              <a:t>‹#›</a:t>
            </a:fld>
            <a:endParaRPr lang="en-GB"/>
          </a:p>
        </p:txBody>
      </p:sp>
      <p:sp>
        <p:nvSpPr>
          <p:cNvPr id="14" name="Footer Placeholder 13"/>
          <p:cNvSpPr>
            <a:spLocks noGrp="1"/>
          </p:cNvSpPr>
          <p:nvPr>
            <p:ph type="ftr" sz="quarter" idx="12"/>
          </p:nvPr>
        </p:nvSpPr>
        <p:spPr>
          <a:xfrm>
            <a:off x="838200" y="6296248"/>
            <a:ext cx="2820987" cy="152400"/>
          </a:xfrm>
        </p:spPr>
        <p:txBody>
          <a:bodyPr/>
          <a:lstStyle/>
          <a:p>
            <a:endParaRPr lang="en-GB"/>
          </a:p>
        </p:txBody>
      </p:sp>
      <p:sp>
        <p:nvSpPr>
          <p:cNvPr id="15" name="Title 14"/>
          <p:cNvSpPr>
            <a:spLocks noGrp="1"/>
          </p:cNvSpPr>
          <p:nvPr>
            <p:ph type="title"/>
          </p:nvPr>
        </p:nvSpPr>
        <p:spPr>
          <a:xfrm>
            <a:off x="457200" y="1828800"/>
            <a:ext cx="3200400" cy="1752600"/>
          </a:xfrm>
        </p:spPr>
        <p:txBody>
          <a:bodyPr anchor="b"/>
          <a:lstStyle/>
          <a:p>
            <a:r>
              <a:rPr lang="en-US"/>
              <a:t>Click to edit Master title style</a:t>
            </a:r>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9" name="Date Placeholder 8"/>
          <p:cNvSpPr>
            <a:spLocks noGrp="1"/>
          </p:cNvSpPr>
          <p:nvPr>
            <p:ph type="dt" sz="half" idx="10"/>
          </p:nvPr>
        </p:nvSpPr>
        <p:spPr/>
        <p:txBody>
          <a:bodyPr/>
          <a:lstStyle/>
          <a:p>
            <a:fld id="{716A0200-DAAE-4917-A095-90BD39FAF761}" type="datetimeFigureOut">
              <a:rPr lang="en-GB" smtClean="0"/>
              <a:t>15/09/2023</a:t>
            </a:fld>
            <a:endParaRPr lang="en-GB"/>
          </a:p>
        </p:txBody>
      </p:sp>
      <p:sp>
        <p:nvSpPr>
          <p:cNvPr id="13" name="Slide Number Placeholder 12"/>
          <p:cNvSpPr>
            <a:spLocks noGrp="1"/>
          </p:cNvSpPr>
          <p:nvPr>
            <p:ph type="sldNum" sz="quarter" idx="11"/>
          </p:nvPr>
        </p:nvSpPr>
        <p:spPr/>
        <p:txBody>
          <a:bodyPr/>
          <a:lstStyle/>
          <a:p>
            <a:fld id="{4C3AA1D8-1B3B-4C71-988E-59BFD92566AB}" type="slidenum">
              <a:rPr lang="en-GB" smtClean="0"/>
              <a:t>‹#›</a:t>
            </a:fld>
            <a:endParaRPr lang="en-GB"/>
          </a:p>
        </p:txBody>
      </p:sp>
      <p:sp>
        <p:nvSpPr>
          <p:cNvPr id="14" name="Footer Placeholder 13"/>
          <p:cNvSpPr>
            <a:spLocks noGrp="1"/>
          </p:cNvSpPr>
          <p:nvPr>
            <p:ph type="ftr" sz="quarter" idx="12"/>
          </p:nvPr>
        </p:nvSpPr>
        <p:spPr/>
        <p:txBody>
          <a:bodyPr/>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12" name="Date Placeholder 11"/>
          <p:cNvSpPr>
            <a:spLocks noGrp="1"/>
          </p:cNvSpPr>
          <p:nvPr>
            <p:ph type="dt" sz="half" idx="10"/>
          </p:nvPr>
        </p:nvSpPr>
        <p:spPr/>
        <p:txBody>
          <a:bodyPr/>
          <a:lstStyle/>
          <a:p>
            <a:fld id="{716A0200-DAAE-4917-A095-90BD39FAF761}" type="datetimeFigureOut">
              <a:rPr lang="en-GB" smtClean="0"/>
              <a:t>15/09/2023</a:t>
            </a:fld>
            <a:endParaRPr lang="en-GB"/>
          </a:p>
        </p:txBody>
      </p:sp>
      <p:sp>
        <p:nvSpPr>
          <p:cNvPr id="14" name="Slide Number Placeholder 13"/>
          <p:cNvSpPr>
            <a:spLocks noGrp="1"/>
          </p:cNvSpPr>
          <p:nvPr>
            <p:ph type="sldNum" sz="quarter" idx="11"/>
          </p:nvPr>
        </p:nvSpPr>
        <p:spPr/>
        <p:txBody>
          <a:bodyPr/>
          <a:lstStyle/>
          <a:p>
            <a:fld id="{4C3AA1D8-1B3B-4C71-988E-59BFD92566AB}" type="slidenum">
              <a:rPr lang="en-GB" smtClean="0"/>
              <a:t>‹#›</a:t>
            </a:fld>
            <a:endParaRPr lang="en-GB"/>
          </a:p>
        </p:txBody>
      </p:sp>
      <p:sp>
        <p:nvSpPr>
          <p:cNvPr id="16" name="Footer Placeholder 15"/>
          <p:cNvSpPr>
            <a:spLocks noGrp="1"/>
          </p:cNvSpPr>
          <p:nvPr>
            <p:ph type="ftr" sz="quarter" idx="12"/>
          </p:nvPr>
        </p:nvSpPr>
        <p:spPr/>
        <p:txBody>
          <a:body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a:t>Click to edit Master title style</a:t>
            </a:r>
            <a:endParaRPr lang="en-US" dirty="0"/>
          </a:p>
        </p:txBody>
      </p:sp>
      <p:sp>
        <p:nvSpPr>
          <p:cNvPr id="9" name="Date Placeholder 8"/>
          <p:cNvSpPr>
            <a:spLocks noGrp="1"/>
          </p:cNvSpPr>
          <p:nvPr>
            <p:ph type="dt" sz="half" idx="10"/>
          </p:nvPr>
        </p:nvSpPr>
        <p:spPr/>
        <p:txBody>
          <a:bodyPr/>
          <a:lstStyle/>
          <a:p>
            <a:fld id="{716A0200-DAAE-4917-A095-90BD39FAF761}" type="datetimeFigureOut">
              <a:rPr lang="en-GB" smtClean="0"/>
              <a:t>15/09/2023</a:t>
            </a:fld>
            <a:endParaRPr lang="en-GB"/>
          </a:p>
        </p:txBody>
      </p:sp>
      <p:sp>
        <p:nvSpPr>
          <p:cNvPr id="10" name="Slide Number Placeholder 9"/>
          <p:cNvSpPr>
            <a:spLocks noGrp="1"/>
          </p:cNvSpPr>
          <p:nvPr>
            <p:ph type="sldNum" sz="quarter" idx="11"/>
          </p:nvPr>
        </p:nvSpPr>
        <p:spPr/>
        <p:txBody>
          <a:bodyPr/>
          <a:lstStyle/>
          <a:p>
            <a:fld id="{4C3AA1D8-1B3B-4C71-988E-59BFD92566AB}" type="slidenum">
              <a:rPr lang="en-GB" smtClean="0"/>
              <a:t>‹#›</a:t>
            </a:fld>
            <a:endParaRPr lang="en-GB"/>
          </a:p>
        </p:txBody>
      </p:sp>
      <p:sp>
        <p:nvSpPr>
          <p:cNvPr id="11" name="Footer Placeholder 10"/>
          <p:cNvSpPr>
            <a:spLocks noGrp="1"/>
          </p:cNvSpPr>
          <p:nvPr>
            <p:ph type="ftr" sz="quarter" idx="12"/>
          </p:nvPr>
        </p:nvSpPr>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16A0200-DAAE-4917-A095-90BD39FAF761}" type="datetimeFigureOut">
              <a:rPr lang="en-GB" smtClean="0"/>
              <a:t>15/09/2023</a:t>
            </a:fld>
            <a:endParaRPr lang="en-GB"/>
          </a:p>
        </p:txBody>
      </p:sp>
      <p:sp>
        <p:nvSpPr>
          <p:cNvPr id="9" name="Slide Number Placeholder 8"/>
          <p:cNvSpPr>
            <a:spLocks noGrp="1"/>
          </p:cNvSpPr>
          <p:nvPr>
            <p:ph type="sldNum" sz="quarter" idx="11"/>
          </p:nvPr>
        </p:nvSpPr>
        <p:spPr/>
        <p:txBody>
          <a:bodyPr/>
          <a:lstStyle/>
          <a:p>
            <a:fld id="{4C3AA1D8-1B3B-4C71-988E-59BFD92566AB}"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716A0200-DAAE-4917-A095-90BD39FAF761}" type="datetimeFigureOut">
              <a:rPr lang="en-GB" smtClean="0"/>
              <a:t>15/09/2023</a:t>
            </a:fld>
            <a:endParaRPr lang="en-GB"/>
          </a:p>
        </p:txBody>
      </p:sp>
      <p:sp>
        <p:nvSpPr>
          <p:cNvPr id="16" name="Slide Number Placeholder 15"/>
          <p:cNvSpPr>
            <a:spLocks noGrp="1"/>
          </p:cNvSpPr>
          <p:nvPr>
            <p:ph type="sldNum" sz="quarter" idx="11"/>
          </p:nvPr>
        </p:nvSpPr>
        <p:spPr/>
        <p:txBody>
          <a:bodyPr/>
          <a:lstStyle/>
          <a:p>
            <a:fld id="{4C3AA1D8-1B3B-4C71-988E-59BFD92566AB}"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15"/>
          <p:cNvSpPr>
            <a:spLocks noGrp="1"/>
          </p:cNvSpPr>
          <p:nvPr>
            <p:ph type="dt" sz="half" idx="10"/>
          </p:nvPr>
        </p:nvSpPr>
        <p:spPr/>
        <p:txBody>
          <a:bodyPr/>
          <a:lstStyle/>
          <a:p>
            <a:fld id="{716A0200-DAAE-4917-A095-90BD39FAF761}" type="datetimeFigureOut">
              <a:rPr lang="en-GB" smtClean="0"/>
              <a:t>15/09/2023</a:t>
            </a:fld>
            <a:endParaRPr lang="en-GB"/>
          </a:p>
        </p:txBody>
      </p:sp>
      <p:sp>
        <p:nvSpPr>
          <p:cNvPr id="17" name="Slide Number Placeholder 16"/>
          <p:cNvSpPr>
            <a:spLocks noGrp="1"/>
          </p:cNvSpPr>
          <p:nvPr>
            <p:ph type="sldNum" sz="quarter" idx="11"/>
          </p:nvPr>
        </p:nvSpPr>
        <p:spPr/>
        <p:txBody>
          <a:bodyPr/>
          <a:lstStyle/>
          <a:p>
            <a:fld id="{4C3AA1D8-1B3B-4C71-988E-59BFD92566AB}" type="slidenum">
              <a:rPr lang="en-GB" smtClean="0"/>
              <a:t>‹#›</a:t>
            </a:fld>
            <a:endParaRPr lang="en-GB"/>
          </a:p>
        </p:txBody>
      </p:sp>
      <p:sp>
        <p:nvSpPr>
          <p:cNvPr id="18" name="Footer Placeholder 17"/>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4C3AA1D8-1B3B-4C71-988E-59BFD92566AB}" type="slidenum">
              <a:rPr lang="en-GB" smtClean="0"/>
              <a:t>‹#›</a:t>
            </a:fld>
            <a:endParaRPr lang="en-GB"/>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716A0200-DAAE-4917-A095-90BD39FAF761}" type="datetimeFigureOut">
              <a:rPr lang="en-GB" smtClean="0"/>
              <a:t>15/09/2023</a:t>
            </a:fld>
            <a:endParaRPr lang="en-GB"/>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ripponden.calderdale.sch.uk/"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hyperlink" Target="mailto:office@ripponden.calderdale.sch.u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office@ripponden.calderdale.sch.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6731" y="3552909"/>
            <a:ext cx="3962400" cy="2133600"/>
          </a:xfrm>
        </p:spPr>
        <p:txBody>
          <a:bodyPr/>
          <a:lstStyle/>
          <a:p>
            <a:r>
              <a:rPr lang="en-GB" dirty="0" smtClean="0"/>
              <a:t>September 2023</a:t>
            </a:r>
            <a:endParaRPr lang="en-GB" dirty="0"/>
          </a:p>
        </p:txBody>
      </p:sp>
      <p:sp>
        <p:nvSpPr>
          <p:cNvPr id="2" name="Title 1"/>
          <p:cNvSpPr>
            <a:spLocks noGrp="1"/>
          </p:cNvSpPr>
          <p:nvPr>
            <p:ph type="title"/>
          </p:nvPr>
        </p:nvSpPr>
        <p:spPr/>
        <p:txBody>
          <a:bodyPr/>
          <a:lstStyle/>
          <a:p>
            <a:r>
              <a:rPr lang="en-GB" dirty="0"/>
              <a:t>Welcome to </a:t>
            </a:r>
            <a:r>
              <a:rPr lang="en-GB" dirty="0" smtClean="0"/>
              <a:t>Redwoods</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293096"/>
            <a:ext cx="2486978" cy="234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46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8352928" cy="646331"/>
          </a:xfrm>
          <a:prstGeom prst="rect">
            <a:avLst/>
          </a:prstGeom>
          <a:noFill/>
        </p:spPr>
        <p:txBody>
          <a:bodyPr wrap="square" rtlCol="0">
            <a:spAutoFit/>
          </a:bodyPr>
          <a:lstStyle/>
          <a:p>
            <a:pPr algn="ctr"/>
            <a:r>
              <a:rPr lang="en-GB" sz="3600" u="sng" dirty="0" smtClean="0">
                <a:solidFill>
                  <a:srgbClr val="FF0000"/>
                </a:solidFill>
              </a:rPr>
              <a:t>Curriculum Coverage</a:t>
            </a:r>
          </a:p>
        </p:txBody>
      </p:sp>
      <p:pic>
        <p:nvPicPr>
          <p:cNvPr id="4" name="Picture 3"/>
          <p:cNvPicPr>
            <a:picLocks noChangeAspect="1"/>
          </p:cNvPicPr>
          <p:nvPr/>
        </p:nvPicPr>
        <p:blipFill>
          <a:blip r:embed="rId2"/>
          <a:stretch>
            <a:fillRect/>
          </a:stretch>
        </p:blipFill>
        <p:spPr>
          <a:xfrm>
            <a:off x="256471" y="902379"/>
            <a:ext cx="8491993" cy="5937396"/>
          </a:xfrm>
          <a:prstGeom prst="rect">
            <a:avLst/>
          </a:prstGeom>
        </p:spPr>
      </p:pic>
    </p:spTree>
    <p:extLst>
      <p:ext uri="{BB962C8B-B14F-4D97-AF65-F5344CB8AC3E}">
        <p14:creationId xmlns:p14="http://schemas.microsoft.com/office/powerpoint/2010/main" val="193893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57166"/>
            <a:ext cx="8143932" cy="6309420"/>
          </a:xfrm>
          <a:prstGeom prst="rect">
            <a:avLst/>
          </a:prstGeom>
          <a:noFill/>
        </p:spPr>
        <p:txBody>
          <a:bodyPr wrap="square" rtlCol="0">
            <a:spAutoFit/>
          </a:bodyPr>
          <a:lstStyle/>
          <a:p>
            <a:pPr algn="ctr"/>
            <a:r>
              <a:rPr lang="en-GB" sz="4000" u="sng" dirty="0" smtClean="0">
                <a:solidFill>
                  <a:srgbClr val="FF0000"/>
                </a:solidFill>
              </a:rPr>
              <a:t>Homework</a:t>
            </a:r>
            <a:endParaRPr lang="en-GB" sz="2800" dirty="0" smtClean="0">
              <a:solidFill>
                <a:srgbClr val="FF0000"/>
              </a:solidFill>
            </a:endParaRPr>
          </a:p>
          <a:p>
            <a:r>
              <a:rPr lang="en-GB" sz="2600" u="sng" dirty="0" smtClean="0"/>
              <a:t>Spellings</a:t>
            </a:r>
            <a:r>
              <a:rPr lang="en-GB" sz="2600" dirty="0" smtClean="0"/>
              <a:t> – new spellings will be given out on a Friday and then tested the following Friday.  It’s a good idea to keep the sheet at home for the whole week so the spellings can be practised every day.</a:t>
            </a:r>
          </a:p>
          <a:p>
            <a:endParaRPr lang="en-GB" sz="2600" dirty="0"/>
          </a:p>
          <a:p>
            <a:r>
              <a:rPr lang="en-GB" sz="2600" u="sng" dirty="0" smtClean="0"/>
              <a:t>Reading</a:t>
            </a:r>
            <a:r>
              <a:rPr lang="en-GB" sz="2600" dirty="0" smtClean="0"/>
              <a:t> – the class text will be sent home on a Friday with reading to be completed over the weekend. The book </a:t>
            </a:r>
            <a:r>
              <a:rPr lang="en-GB" sz="2600" b="1" dirty="0" smtClean="0"/>
              <a:t>MUST</a:t>
            </a:r>
            <a:r>
              <a:rPr lang="en-GB" sz="2600" dirty="0" smtClean="0"/>
              <a:t> be returned on Monday and is needed in school every day.</a:t>
            </a:r>
          </a:p>
          <a:p>
            <a:r>
              <a:rPr lang="en-GB" sz="2600" dirty="0" smtClean="0"/>
              <a:t>Later in the year, the book may also be sent home on Monday with reading to complete for Friday.</a:t>
            </a:r>
          </a:p>
          <a:p>
            <a:endParaRPr lang="en-GB" sz="2600" dirty="0" smtClean="0"/>
          </a:p>
          <a:p>
            <a:r>
              <a:rPr lang="en-GB" sz="2600" u="sng" dirty="0" smtClean="0"/>
              <a:t>Maths</a:t>
            </a:r>
            <a:r>
              <a:rPr lang="en-GB" sz="2600" dirty="0" smtClean="0"/>
              <a:t> – Handed out on a Friday to be in by the following Wednesday.</a:t>
            </a:r>
            <a:endParaRPr lang="en-GB" sz="2600" u="sng"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3596" y="232376"/>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47564" y="476672"/>
            <a:ext cx="7272808" cy="646331"/>
          </a:xfrm>
          <a:prstGeom prst="rect">
            <a:avLst/>
          </a:prstGeom>
          <a:noFill/>
        </p:spPr>
        <p:txBody>
          <a:bodyPr wrap="square" rtlCol="0">
            <a:spAutoFit/>
          </a:bodyPr>
          <a:lstStyle/>
          <a:p>
            <a:pPr algn="ctr"/>
            <a:r>
              <a:rPr lang="en-GB" sz="3600" u="sng" dirty="0">
                <a:solidFill>
                  <a:srgbClr val="FF0000"/>
                </a:solidFill>
              </a:rPr>
              <a:t>How you can </a:t>
            </a:r>
            <a:r>
              <a:rPr lang="en-GB" sz="3600" u="sng" dirty="0" smtClean="0">
                <a:solidFill>
                  <a:srgbClr val="FF0000"/>
                </a:solidFill>
              </a:rPr>
              <a:t>help</a:t>
            </a:r>
            <a:endParaRPr lang="en-GB" sz="3600" u="sng" dirty="0">
              <a:solidFill>
                <a:srgbClr val="FF0000"/>
              </a:solidFill>
            </a:endParaRPr>
          </a:p>
        </p:txBody>
      </p:sp>
      <p:sp>
        <p:nvSpPr>
          <p:cNvPr id="5" name="TextBox 4"/>
          <p:cNvSpPr txBox="1"/>
          <p:nvPr/>
        </p:nvSpPr>
        <p:spPr>
          <a:xfrm>
            <a:off x="647564" y="1356057"/>
            <a:ext cx="7632848" cy="523220"/>
          </a:xfrm>
          <a:prstGeom prst="rect">
            <a:avLst/>
          </a:prstGeom>
          <a:noFill/>
        </p:spPr>
        <p:txBody>
          <a:bodyPr wrap="square" rtlCol="0">
            <a:spAutoFit/>
          </a:bodyPr>
          <a:lstStyle/>
          <a:p>
            <a:pPr algn="ctr"/>
            <a:r>
              <a:rPr lang="en-GB" sz="2800" dirty="0"/>
              <a:t>Supporting </a:t>
            </a:r>
            <a:r>
              <a:rPr lang="en-GB" sz="2800" dirty="0" smtClean="0"/>
              <a:t>with </a:t>
            </a:r>
            <a:r>
              <a:rPr lang="en-GB" sz="2800" dirty="0"/>
              <a:t>homework</a:t>
            </a:r>
          </a:p>
        </p:txBody>
      </p:sp>
      <p:sp>
        <p:nvSpPr>
          <p:cNvPr id="6" name="TextBox 5"/>
          <p:cNvSpPr txBox="1"/>
          <p:nvPr/>
        </p:nvSpPr>
        <p:spPr>
          <a:xfrm>
            <a:off x="467544" y="2060848"/>
            <a:ext cx="7812868" cy="523220"/>
          </a:xfrm>
          <a:prstGeom prst="rect">
            <a:avLst/>
          </a:prstGeom>
          <a:noFill/>
        </p:spPr>
        <p:txBody>
          <a:bodyPr wrap="square" rtlCol="0">
            <a:spAutoFit/>
          </a:bodyPr>
          <a:lstStyle/>
          <a:p>
            <a:pPr algn="ctr"/>
            <a:r>
              <a:rPr lang="en-GB" sz="2800" dirty="0"/>
              <a:t>Reading with your </a:t>
            </a:r>
            <a:r>
              <a:rPr lang="en-GB" sz="2800" dirty="0" smtClean="0"/>
              <a:t>child – every day please!</a:t>
            </a:r>
            <a:endParaRPr lang="en-GB" sz="2800" dirty="0"/>
          </a:p>
        </p:txBody>
      </p:sp>
      <p:sp>
        <p:nvSpPr>
          <p:cNvPr id="7" name="TextBox 6"/>
          <p:cNvSpPr txBox="1"/>
          <p:nvPr/>
        </p:nvSpPr>
        <p:spPr>
          <a:xfrm>
            <a:off x="251520" y="2708920"/>
            <a:ext cx="8424936" cy="954107"/>
          </a:xfrm>
          <a:prstGeom prst="rect">
            <a:avLst/>
          </a:prstGeom>
          <a:noFill/>
        </p:spPr>
        <p:txBody>
          <a:bodyPr wrap="square" rtlCol="0">
            <a:spAutoFit/>
          </a:bodyPr>
          <a:lstStyle/>
          <a:p>
            <a:pPr algn="ctr"/>
            <a:r>
              <a:rPr lang="en-GB" sz="2800" dirty="0"/>
              <a:t>Visiting the website for links</a:t>
            </a:r>
          </a:p>
          <a:p>
            <a:pPr algn="ctr"/>
            <a:r>
              <a:rPr lang="en-GB" sz="2800" dirty="0">
                <a:hlinkClick r:id="rId3"/>
              </a:rPr>
              <a:t>http://www.ripponden.calderdale.sch.uk/</a:t>
            </a:r>
            <a:endParaRPr lang="en-GB" sz="2800" dirty="0"/>
          </a:p>
        </p:txBody>
      </p:sp>
      <p:sp>
        <p:nvSpPr>
          <p:cNvPr id="9" name="TextBox 8"/>
          <p:cNvSpPr txBox="1"/>
          <p:nvPr/>
        </p:nvSpPr>
        <p:spPr>
          <a:xfrm>
            <a:off x="251520" y="3709805"/>
            <a:ext cx="8427759" cy="954107"/>
          </a:xfrm>
          <a:prstGeom prst="rect">
            <a:avLst/>
          </a:prstGeom>
          <a:noFill/>
        </p:spPr>
        <p:txBody>
          <a:bodyPr wrap="square" rtlCol="0">
            <a:spAutoFit/>
          </a:bodyPr>
          <a:lstStyle/>
          <a:p>
            <a:pPr algn="ctr"/>
            <a:endParaRPr lang="en-GB" sz="2800" dirty="0"/>
          </a:p>
          <a:p>
            <a:pPr algn="ctr"/>
            <a:r>
              <a:rPr lang="en-GB" sz="2800" dirty="0"/>
              <a:t>Talking to your child about their learning</a:t>
            </a:r>
          </a:p>
        </p:txBody>
      </p:sp>
      <p:sp>
        <p:nvSpPr>
          <p:cNvPr id="10" name="TextBox 9"/>
          <p:cNvSpPr txBox="1"/>
          <p:nvPr/>
        </p:nvSpPr>
        <p:spPr>
          <a:xfrm>
            <a:off x="254344" y="4710690"/>
            <a:ext cx="8489602" cy="1815882"/>
          </a:xfrm>
          <a:prstGeom prst="rect">
            <a:avLst/>
          </a:prstGeom>
          <a:noFill/>
        </p:spPr>
        <p:txBody>
          <a:bodyPr wrap="square" rtlCol="0">
            <a:spAutoFit/>
          </a:bodyPr>
          <a:lstStyle/>
          <a:p>
            <a:pPr algn="ctr"/>
            <a:endParaRPr lang="en-GB" sz="2800" dirty="0"/>
          </a:p>
          <a:p>
            <a:pPr algn="ctr"/>
            <a:r>
              <a:rPr lang="en-GB" sz="2800" dirty="0"/>
              <a:t>Keeping the lines of communication open – we have an open door policy and are here to help and support your child and your family where we can.</a:t>
            </a:r>
          </a:p>
        </p:txBody>
      </p:sp>
    </p:spTree>
    <p:extLst>
      <p:ext uri="{BB962C8B-B14F-4D97-AF65-F5344CB8AC3E}">
        <p14:creationId xmlns:p14="http://schemas.microsoft.com/office/powerpoint/2010/main" val="155408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fade">
                                      <p:cBhvr>
                                        <p:cTn id="28" dur="1000"/>
                                        <p:tgtEl>
                                          <p:spTgt spid="7">
                                            <p:txEl>
                                              <p:pRg st="1" end="1"/>
                                            </p:txEl>
                                          </p:spTgt>
                                        </p:tgtEl>
                                      </p:cBhvr>
                                    </p:animEffect>
                                    <p:anim calcmode="lin" valueType="num">
                                      <p:cBhvr>
                                        <p:cTn id="2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1000"/>
                                        <p:tgtEl>
                                          <p:spTgt spid="9">
                                            <p:txEl>
                                              <p:pRg st="1" end="1"/>
                                            </p:txEl>
                                          </p:spTgt>
                                        </p:tgtEl>
                                      </p:cBhvr>
                                    </p:animEffect>
                                    <p:anim calcmode="lin" valueType="num">
                                      <p:cBhvr>
                                        <p:cTn id="3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fade">
                                      <p:cBhvr>
                                        <p:cTn id="42" dur="1000"/>
                                        <p:tgtEl>
                                          <p:spTgt spid="10">
                                            <p:txEl>
                                              <p:pRg st="1" end="1"/>
                                            </p:txEl>
                                          </p:spTgt>
                                        </p:tgtEl>
                                      </p:cBhvr>
                                    </p:animEffect>
                                    <p:anim calcmode="lin" valueType="num">
                                      <p:cBhvr>
                                        <p:cTn id="4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260648"/>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stretch>
            <a:fillRect/>
          </a:stretch>
        </p:blipFill>
        <p:spPr>
          <a:xfrm>
            <a:off x="269268" y="2852936"/>
            <a:ext cx="8206879" cy="2333625"/>
          </a:xfrm>
          <a:prstGeom prst="rect">
            <a:avLst/>
          </a:prstGeom>
        </p:spPr>
      </p:pic>
      <p:sp>
        <p:nvSpPr>
          <p:cNvPr id="4" name="TextBox 3"/>
          <p:cNvSpPr txBox="1"/>
          <p:nvPr/>
        </p:nvSpPr>
        <p:spPr>
          <a:xfrm>
            <a:off x="308184" y="524416"/>
            <a:ext cx="7272808" cy="1200329"/>
          </a:xfrm>
          <a:prstGeom prst="rect">
            <a:avLst/>
          </a:prstGeom>
          <a:noFill/>
        </p:spPr>
        <p:txBody>
          <a:bodyPr wrap="square" rtlCol="0">
            <a:spAutoFit/>
          </a:bodyPr>
          <a:lstStyle/>
          <a:p>
            <a:pPr algn="ctr"/>
            <a:r>
              <a:rPr lang="en-GB" sz="3600" u="sng" dirty="0" smtClean="0">
                <a:solidFill>
                  <a:srgbClr val="FF0000"/>
                </a:solidFill>
              </a:rPr>
              <a:t>Children’s use of social media and messaging platforms</a:t>
            </a:r>
            <a:endParaRPr lang="en-GB" sz="3600" u="sng" dirty="0">
              <a:solidFill>
                <a:srgbClr val="FF0000"/>
              </a:solidFill>
            </a:endParaRPr>
          </a:p>
        </p:txBody>
      </p:sp>
      <p:pic>
        <p:nvPicPr>
          <p:cNvPr id="5" name="Picture 4"/>
          <p:cNvPicPr>
            <a:picLocks noChangeAspect="1"/>
          </p:cNvPicPr>
          <p:nvPr/>
        </p:nvPicPr>
        <p:blipFill>
          <a:blip r:embed="rId4"/>
          <a:stretch>
            <a:fillRect/>
          </a:stretch>
        </p:blipFill>
        <p:spPr>
          <a:xfrm>
            <a:off x="343743" y="1953730"/>
            <a:ext cx="7762875" cy="790575"/>
          </a:xfrm>
          <a:prstGeom prst="rect">
            <a:avLst/>
          </a:prstGeom>
        </p:spPr>
      </p:pic>
      <p:sp>
        <p:nvSpPr>
          <p:cNvPr id="6" name="TextBox 5"/>
          <p:cNvSpPr txBox="1"/>
          <p:nvPr/>
        </p:nvSpPr>
        <p:spPr>
          <a:xfrm>
            <a:off x="269268" y="4869160"/>
            <a:ext cx="8489602" cy="1631216"/>
          </a:xfrm>
          <a:prstGeom prst="rect">
            <a:avLst/>
          </a:prstGeom>
          <a:noFill/>
        </p:spPr>
        <p:txBody>
          <a:bodyPr wrap="square" rtlCol="0">
            <a:spAutoFit/>
          </a:bodyPr>
          <a:lstStyle/>
          <a:p>
            <a:pPr algn="ctr"/>
            <a:endParaRPr lang="en-GB" sz="2800" dirty="0"/>
          </a:p>
          <a:p>
            <a:pPr algn="ctr"/>
            <a:r>
              <a:rPr lang="en-GB" sz="2400" dirty="0" smtClean="0"/>
              <a:t>In school we are having to deal with an increasing amount of problems between children and families due to messaging on these platforms out of school hours.</a:t>
            </a:r>
            <a:endParaRPr lang="en-GB" sz="2400" dirty="0"/>
          </a:p>
        </p:txBody>
      </p:sp>
    </p:spTree>
    <p:extLst>
      <p:ext uri="{BB962C8B-B14F-4D97-AF65-F5344CB8AC3E}">
        <p14:creationId xmlns:p14="http://schemas.microsoft.com/office/powerpoint/2010/main" val="24342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260648"/>
            <a:ext cx="8352928" cy="7109639"/>
          </a:xfrm>
          <a:prstGeom prst="rect">
            <a:avLst/>
          </a:prstGeom>
          <a:noFill/>
        </p:spPr>
        <p:txBody>
          <a:bodyPr wrap="square" rtlCol="0">
            <a:spAutoFit/>
          </a:bodyPr>
          <a:lstStyle/>
          <a:p>
            <a:pPr algn="ctr"/>
            <a:r>
              <a:rPr lang="en-US" sz="3600" u="sng" dirty="0" smtClean="0">
                <a:solidFill>
                  <a:srgbClr val="FF0000"/>
                </a:solidFill>
              </a:rPr>
              <a:t>Medical/health needs</a:t>
            </a:r>
          </a:p>
          <a:p>
            <a:endParaRPr lang="en-US" sz="2800" b="1" u="sng" dirty="0"/>
          </a:p>
          <a:p>
            <a:r>
              <a:rPr lang="en-US" sz="2800" dirty="0" smtClean="0"/>
              <a:t>We hold a medical and health care needs register in school and this is treated with the strictest of confidence.</a:t>
            </a:r>
          </a:p>
          <a:p>
            <a:endParaRPr lang="en-US" sz="2800" dirty="0"/>
          </a:p>
          <a:p>
            <a:r>
              <a:rPr lang="en-US" sz="2800" dirty="0" smtClean="0"/>
              <a:t>If your child has a medical need that we don’t know about, or if these needs change, please let us know as soon as possible. Please also make sure in date medication is sent into school. </a:t>
            </a:r>
          </a:p>
          <a:p>
            <a:endParaRPr lang="en-US" sz="2800" dirty="0"/>
          </a:p>
          <a:p>
            <a:r>
              <a:rPr lang="en-US" sz="2800" dirty="0" smtClean="0"/>
              <a:t>To let us know, please email </a:t>
            </a:r>
            <a:r>
              <a:rPr lang="en-US" sz="2800" dirty="0" smtClean="0">
                <a:hlinkClick r:id="rId2"/>
              </a:rPr>
              <a:t>office@ripponden.calderdale.sch.uk</a:t>
            </a:r>
            <a:r>
              <a:rPr lang="en-US" sz="2800" dirty="0" smtClean="0"/>
              <a:t> for the attention of Miss Smith. </a:t>
            </a:r>
          </a:p>
          <a:p>
            <a:endParaRPr lang="en-US" sz="2800" b="1" u="sng" dirty="0"/>
          </a:p>
          <a:p>
            <a:endParaRPr lang="en-GB" sz="2800" dirty="0"/>
          </a:p>
        </p:txBody>
      </p:sp>
    </p:spTree>
    <p:extLst>
      <p:ext uri="{BB962C8B-B14F-4D97-AF65-F5344CB8AC3E}">
        <p14:creationId xmlns:p14="http://schemas.microsoft.com/office/powerpoint/2010/main" val="4022553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085184"/>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71600" y="260648"/>
            <a:ext cx="7200800" cy="646331"/>
          </a:xfrm>
          <a:prstGeom prst="rect">
            <a:avLst/>
          </a:prstGeom>
          <a:noFill/>
        </p:spPr>
        <p:txBody>
          <a:bodyPr wrap="square" rtlCol="0">
            <a:spAutoFit/>
          </a:bodyPr>
          <a:lstStyle/>
          <a:p>
            <a:pPr algn="ctr"/>
            <a:r>
              <a:rPr lang="en-GB" sz="3600" u="sng" dirty="0">
                <a:solidFill>
                  <a:srgbClr val="FF0000"/>
                </a:solidFill>
              </a:rPr>
              <a:t>Any questions?</a:t>
            </a:r>
          </a:p>
        </p:txBody>
      </p:sp>
      <p:sp>
        <p:nvSpPr>
          <p:cNvPr id="2" name="TextBox 1"/>
          <p:cNvSpPr txBox="1"/>
          <p:nvPr/>
        </p:nvSpPr>
        <p:spPr>
          <a:xfrm>
            <a:off x="683568" y="996499"/>
            <a:ext cx="7776864" cy="4401205"/>
          </a:xfrm>
          <a:prstGeom prst="rect">
            <a:avLst/>
          </a:prstGeom>
          <a:noFill/>
        </p:spPr>
        <p:txBody>
          <a:bodyPr wrap="square" rtlCol="0">
            <a:spAutoFit/>
          </a:bodyPr>
          <a:lstStyle/>
          <a:p>
            <a:pPr algn="ctr"/>
            <a:r>
              <a:rPr lang="en-US" sz="2800" dirty="0"/>
              <a:t>We are delighted to be able to meet face-to-face again. Please do ask if you have any questions. </a:t>
            </a:r>
          </a:p>
          <a:p>
            <a:pPr algn="ctr"/>
            <a:endParaRPr lang="en-US" sz="2800" dirty="0"/>
          </a:p>
          <a:p>
            <a:pPr algn="ctr"/>
            <a:r>
              <a:rPr lang="en-US" sz="2800" dirty="0" smtClean="0"/>
              <a:t>If you have any questions about any of this, please get in touch with the office:</a:t>
            </a:r>
          </a:p>
          <a:p>
            <a:pPr algn="ctr"/>
            <a:endParaRPr lang="en-US" sz="2800" dirty="0"/>
          </a:p>
          <a:p>
            <a:pPr algn="ctr"/>
            <a:r>
              <a:rPr lang="en-US" sz="2800" dirty="0" smtClean="0">
                <a:hlinkClick r:id="rId4"/>
              </a:rPr>
              <a:t>office@ripponden.calderdale.sch.uk</a:t>
            </a:r>
            <a:r>
              <a:rPr lang="en-US" sz="2800" dirty="0" smtClean="0"/>
              <a:t> </a:t>
            </a:r>
          </a:p>
          <a:p>
            <a:pPr algn="ctr"/>
            <a:endParaRPr lang="en-US" sz="2800" dirty="0"/>
          </a:p>
          <a:p>
            <a:pPr algn="ctr"/>
            <a:r>
              <a:rPr lang="en-US" sz="2800" dirty="0" smtClean="0"/>
              <a:t>and a member of staff will get back to you as soon as possible. </a:t>
            </a:r>
            <a:endParaRPr lang="en-GB" sz="2800" dirty="0"/>
          </a:p>
        </p:txBody>
      </p:sp>
    </p:spTree>
    <p:extLst>
      <p:ext uri="{BB962C8B-B14F-4D97-AF65-F5344CB8AC3E}">
        <p14:creationId xmlns:p14="http://schemas.microsoft.com/office/powerpoint/2010/main" val="652216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540747"/>
            <a:ext cx="8208912" cy="5715000"/>
          </a:xfrm>
        </p:spPr>
        <p:txBody>
          <a:bodyPr/>
          <a:lstStyle/>
          <a:p>
            <a:pPr algn="ctr"/>
            <a:r>
              <a:rPr lang="en-GB" sz="3600" dirty="0">
                <a:solidFill>
                  <a:srgbClr val="FF0000"/>
                </a:solidFill>
              </a:rPr>
              <a:t>Outline of this session:</a:t>
            </a:r>
            <a:br>
              <a:rPr lang="en-GB" sz="3600" dirty="0">
                <a:solidFill>
                  <a:srgbClr val="FF0000"/>
                </a:solidFill>
              </a:rPr>
            </a:br>
            <a:r>
              <a:rPr lang="en-GB" dirty="0"/>
              <a:t/>
            </a:r>
            <a:br>
              <a:rPr lang="en-GB" dirty="0"/>
            </a:br>
            <a:r>
              <a:rPr lang="en-GB" dirty="0"/>
              <a:t>- to meet your child’s new class </a:t>
            </a:r>
            <a:r>
              <a:rPr lang="en-GB" dirty="0" smtClean="0"/>
              <a:t>teacher</a:t>
            </a:r>
            <a:br>
              <a:rPr lang="en-GB" dirty="0" smtClean="0"/>
            </a:br>
            <a:r>
              <a:rPr lang="en-GB" dirty="0" smtClean="0"/>
              <a:t>- </a:t>
            </a:r>
            <a:r>
              <a:rPr lang="en-GB" dirty="0"/>
              <a:t>to share routines and expectations</a:t>
            </a:r>
            <a:br>
              <a:rPr lang="en-GB" dirty="0"/>
            </a:br>
            <a:r>
              <a:rPr lang="en-GB" dirty="0"/>
              <a:t>- information about how you can help support at </a:t>
            </a:r>
            <a:r>
              <a:rPr lang="en-GB" dirty="0" smtClean="0"/>
              <a:t>home</a:t>
            </a:r>
            <a:br>
              <a:rPr lang="en-GB" dirty="0" smtClean="0"/>
            </a:br>
            <a:r>
              <a:rPr lang="en-GB" dirty="0" smtClean="0"/>
              <a:t>- how you can get in touch with us</a:t>
            </a:r>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9" y="5411438"/>
            <a:ext cx="1532632" cy="144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540747"/>
            <a:ext cx="3657600" cy="571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803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05264"/>
            <a:ext cx="1301507" cy="12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1560" y="0"/>
            <a:ext cx="8064896" cy="6801862"/>
          </a:xfrm>
          <a:prstGeom prst="rect">
            <a:avLst/>
          </a:prstGeom>
          <a:noFill/>
        </p:spPr>
        <p:txBody>
          <a:bodyPr wrap="square" rtlCol="0">
            <a:spAutoFit/>
          </a:bodyPr>
          <a:lstStyle/>
          <a:p>
            <a:pPr algn="ctr"/>
            <a:r>
              <a:rPr lang="en-GB" sz="3600" u="sng" dirty="0">
                <a:solidFill>
                  <a:srgbClr val="FF0000"/>
                </a:solidFill>
              </a:rPr>
              <a:t>Current position of school</a:t>
            </a:r>
          </a:p>
          <a:p>
            <a:pPr algn="ctr"/>
            <a:endParaRPr lang="en-GB" sz="2800" dirty="0"/>
          </a:p>
          <a:p>
            <a:pPr algn="ctr"/>
            <a:r>
              <a:rPr lang="en-US" sz="2400" dirty="0" smtClean="0"/>
              <a:t>The school went through a very rigorous Ofsted inspection in April and retained our ‘Good’ judgement. </a:t>
            </a:r>
          </a:p>
          <a:p>
            <a:pPr algn="ctr"/>
            <a:endParaRPr lang="en-US" sz="2400" dirty="0"/>
          </a:p>
          <a:p>
            <a:pPr algn="ctr"/>
            <a:r>
              <a:rPr lang="en-US" sz="2400" dirty="0" smtClean="0"/>
              <a:t>In terms of data, the EYFS data is the strongest it has ever been and above local and national figures.</a:t>
            </a:r>
          </a:p>
          <a:p>
            <a:pPr algn="ctr"/>
            <a:endParaRPr lang="en-US" sz="2400" dirty="0"/>
          </a:p>
          <a:p>
            <a:pPr algn="ctr"/>
            <a:r>
              <a:rPr lang="en-US" sz="2400" dirty="0" smtClean="0"/>
              <a:t>Year 4 Multiplication scores were significantly above national figures. </a:t>
            </a:r>
          </a:p>
          <a:p>
            <a:pPr algn="ctr"/>
            <a:endParaRPr lang="en-US" sz="2400" dirty="0"/>
          </a:p>
          <a:p>
            <a:pPr algn="ctr"/>
            <a:r>
              <a:rPr lang="en-US" sz="2400" dirty="0" smtClean="0"/>
              <a:t>Outcomes at Key Stage 1 and Key Stage 2 are also very strong, with really good progress across Key Stage 1, and were at least in line with local and national figures and in some areas above. </a:t>
            </a:r>
          </a:p>
          <a:p>
            <a:pPr algn="ctr"/>
            <a:endParaRPr lang="en-US" sz="2400" dirty="0"/>
          </a:p>
          <a:p>
            <a:pPr algn="ctr"/>
            <a:r>
              <a:rPr lang="en-US" sz="2400" dirty="0" smtClean="0"/>
              <a:t>We are in a great position to build on these successes this year!</a:t>
            </a:r>
            <a:endParaRPr lang="en-GB" sz="2400" dirty="0"/>
          </a:p>
          <a:p>
            <a:pPr algn="ctr"/>
            <a:endParaRPr lang="en-GB" sz="3600" dirty="0">
              <a:solidFill>
                <a:srgbClr val="FF0000"/>
              </a:solidFill>
            </a:endParaRPr>
          </a:p>
        </p:txBody>
      </p:sp>
    </p:spTree>
    <p:extLst>
      <p:ext uri="{BB962C8B-B14F-4D97-AF65-F5344CB8AC3E}">
        <p14:creationId xmlns:p14="http://schemas.microsoft.com/office/powerpoint/2010/main" val="450729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157192"/>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530251"/>
            <a:ext cx="8568952" cy="3631763"/>
          </a:xfrm>
          <a:prstGeom prst="rect">
            <a:avLst/>
          </a:prstGeom>
          <a:noFill/>
        </p:spPr>
        <p:txBody>
          <a:bodyPr wrap="square" rtlCol="0">
            <a:spAutoFit/>
          </a:bodyPr>
          <a:lstStyle/>
          <a:p>
            <a:pPr algn="ctr"/>
            <a:r>
              <a:rPr lang="en-GB" sz="3600" u="sng" dirty="0">
                <a:solidFill>
                  <a:srgbClr val="FF0000"/>
                </a:solidFill>
              </a:rPr>
              <a:t>School Priorities for </a:t>
            </a:r>
            <a:r>
              <a:rPr lang="en-GB" sz="3600" u="sng" dirty="0" smtClean="0">
                <a:solidFill>
                  <a:srgbClr val="FF0000"/>
                </a:solidFill>
              </a:rPr>
              <a:t>2023/24</a:t>
            </a:r>
            <a:endParaRPr lang="en-GB" sz="3600" u="sng" dirty="0">
              <a:solidFill>
                <a:srgbClr val="FF0000"/>
              </a:solidFill>
            </a:endParaRPr>
          </a:p>
          <a:p>
            <a:pPr algn="ctr"/>
            <a:endParaRPr lang="en-GB" sz="2600" u="sng" dirty="0">
              <a:solidFill>
                <a:srgbClr val="FF0000"/>
              </a:solidFill>
            </a:endParaRPr>
          </a:p>
          <a:p>
            <a:pPr marL="457200" indent="-457200">
              <a:buFontTx/>
              <a:buChar char="-"/>
            </a:pPr>
            <a:r>
              <a:rPr lang="en-US" sz="2600" dirty="0"/>
              <a:t>To continue to improve writing outcomes for all children.</a:t>
            </a:r>
          </a:p>
          <a:p>
            <a:pPr marL="457200" indent="-457200">
              <a:buFontTx/>
              <a:buChar char="-"/>
            </a:pPr>
            <a:r>
              <a:rPr lang="en-US" sz="2600" dirty="0"/>
              <a:t>To develop oracy across the school.</a:t>
            </a:r>
            <a:endParaRPr lang="en-GB" sz="2600" dirty="0"/>
          </a:p>
          <a:p>
            <a:pPr marL="457200" indent="-457200">
              <a:buFontTx/>
              <a:buChar char="-"/>
            </a:pPr>
            <a:r>
              <a:rPr lang="en-GB" sz="2600" dirty="0" smtClean="0"/>
              <a:t>To </a:t>
            </a:r>
            <a:r>
              <a:rPr lang="en-US" sz="2600" dirty="0" smtClean="0"/>
              <a:t>refine the mapping and development of the foundation subjects.</a:t>
            </a:r>
            <a:endParaRPr lang="en-US" sz="2600" dirty="0"/>
          </a:p>
          <a:p>
            <a:pPr algn="ctr"/>
            <a:endParaRPr lang="en-GB" sz="3600" dirty="0">
              <a:solidFill>
                <a:srgbClr val="FF0000"/>
              </a:solidFill>
            </a:endParaRPr>
          </a:p>
          <a:p>
            <a:pPr algn="ctr"/>
            <a:endParaRPr lang="en-GB" sz="2800" dirty="0">
              <a:solidFill>
                <a:srgbClr val="FF0000"/>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923090"/>
            <a:ext cx="1412106" cy="167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372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157192"/>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530251"/>
            <a:ext cx="8568952" cy="646331"/>
          </a:xfrm>
          <a:prstGeom prst="rect">
            <a:avLst/>
          </a:prstGeom>
          <a:noFill/>
        </p:spPr>
        <p:txBody>
          <a:bodyPr wrap="square" rtlCol="0">
            <a:spAutoFit/>
          </a:bodyPr>
          <a:lstStyle/>
          <a:p>
            <a:pPr algn="ctr"/>
            <a:r>
              <a:rPr lang="en-GB" sz="3600" u="sng" dirty="0" smtClean="0">
                <a:solidFill>
                  <a:srgbClr val="FF0000"/>
                </a:solidFill>
                <a:latin typeface="+mj-lt"/>
              </a:rPr>
              <a:t>Meet the Team</a:t>
            </a:r>
            <a:endParaRPr lang="en-GB" sz="2600" u="sng" dirty="0">
              <a:solidFill>
                <a:srgbClr val="FF0000"/>
              </a:solidFill>
              <a:latin typeface="+mj-lt"/>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923090"/>
            <a:ext cx="1412106" cy="167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Mrs Lomas - Class teacher.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Mrs Lomas - Class teacher.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Mrs Lomas - Class teacher.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C:\Users\jlomas\Documents\My Documents\Mrs Lomas\Class 6 stuff\Mrs Lomas - Class teacher.webp"/>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0" descr="C:\Users\jlomas\Documents\My Documents\Mrs Lomas\Class 6 stuff\Mrs Lomas - Class teacher.webp"/>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8375" y="1177815"/>
            <a:ext cx="134302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4614" y="1132393"/>
            <a:ext cx="134302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208708" y="3050658"/>
            <a:ext cx="2232248" cy="646331"/>
          </a:xfrm>
          <a:prstGeom prst="rect">
            <a:avLst/>
          </a:prstGeom>
          <a:noFill/>
        </p:spPr>
        <p:txBody>
          <a:bodyPr wrap="square" rtlCol="0">
            <a:spAutoFit/>
          </a:bodyPr>
          <a:lstStyle/>
          <a:p>
            <a:pPr algn="ctr"/>
            <a:r>
              <a:rPr lang="en-GB" dirty="0" smtClean="0"/>
              <a:t>Mrs Lomas</a:t>
            </a:r>
          </a:p>
          <a:p>
            <a:pPr algn="ctr"/>
            <a:r>
              <a:rPr lang="en-GB" dirty="0" smtClean="0"/>
              <a:t>Year 6 Class Teacher</a:t>
            </a:r>
            <a:endParaRPr lang="en-GB" dirty="0"/>
          </a:p>
        </p:txBody>
      </p:sp>
      <p:sp>
        <p:nvSpPr>
          <p:cNvPr id="10" name="TextBox 9"/>
          <p:cNvSpPr txBox="1"/>
          <p:nvPr/>
        </p:nvSpPr>
        <p:spPr>
          <a:xfrm>
            <a:off x="3598186" y="3035567"/>
            <a:ext cx="2664296" cy="646331"/>
          </a:xfrm>
          <a:prstGeom prst="rect">
            <a:avLst/>
          </a:prstGeom>
          <a:noFill/>
        </p:spPr>
        <p:txBody>
          <a:bodyPr wrap="square" rtlCol="0">
            <a:spAutoFit/>
          </a:bodyPr>
          <a:lstStyle/>
          <a:p>
            <a:pPr algn="ctr"/>
            <a:r>
              <a:rPr lang="en-GB" dirty="0" smtClean="0"/>
              <a:t>Mrs Thompson</a:t>
            </a:r>
          </a:p>
          <a:p>
            <a:pPr algn="ctr"/>
            <a:r>
              <a:rPr lang="en-GB" dirty="0" smtClean="0"/>
              <a:t>Year 6 Teaching Assistant </a:t>
            </a:r>
            <a:endParaRPr lang="en-GB" dirty="0"/>
          </a:p>
        </p:txBody>
      </p:sp>
      <p:pic>
        <p:nvPicPr>
          <p:cNvPr id="1028" name="Picture 4" descr="David Hanl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3137" y="3918666"/>
            <a:ext cx="1333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336592" y="3035567"/>
            <a:ext cx="2161196" cy="646331"/>
          </a:xfrm>
          <a:prstGeom prst="rect">
            <a:avLst/>
          </a:prstGeom>
          <a:noFill/>
        </p:spPr>
        <p:txBody>
          <a:bodyPr wrap="square" rtlCol="0">
            <a:spAutoFit/>
          </a:bodyPr>
          <a:lstStyle/>
          <a:p>
            <a:r>
              <a:rPr lang="en-GB" dirty="0" smtClean="0"/>
              <a:t>   Mrs Rosa </a:t>
            </a:r>
            <a:r>
              <a:rPr lang="en-GB" dirty="0" err="1" smtClean="0"/>
              <a:t>Calcott</a:t>
            </a:r>
            <a:endParaRPr lang="en-GB" dirty="0" smtClean="0"/>
          </a:p>
          <a:p>
            <a:pPr algn="ctr"/>
            <a:r>
              <a:rPr lang="en-GB" dirty="0" smtClean="0"/>
              <a:t>Support Assistant</a:t>
            </a:r>
            <a:endParaRPr lang="en-GB" dirty="0"/>
          </a:p>
        </p:txBody>
      </p:sp>
      <p:sp>
        <p:nvSpPr>
          <p:cNvPr id="22" name="TextBox 21"/>
          <p:cNvSpPr txBox="1"/>
          <p:nvPr/>
        </p:nvSpPr>
        <p:spPr>
          <a:xfrm>
            <a:off x="1289807" y="5762453"/>
            <a:ext cx="2070050" cy="646331"/>
          </a:xfrm>
          <a:prstGeom prst="rect">
            <a:avLst/>
          </a:prstGeom>
          <a:noFill/>
        </p:spPr>
        <p:txBody>
          <a:bodyPr wrap="square" rtlCol="0">
            <a:spAutoFit/>
          </a:bodyPr>
          <a:lstStyle/>
          <a:p>
            <a:pPr algn="ctr"/>
            <a:r>
              <a:rPr lang="en-GB" dirty="0" smtClean="0"/>
              <a:t>Mr Hanlon</a:t>
            </a:r>
          </a:p>
          <a:p>
            <a:pPr algn="ctr"/>
            <a:r>
              <a:rPr lang="en-GB" dirty="0" smtClean="0"/>
              <a:t>HLTA</a:t>
            </a:r>
            <a:endParaRPr lang="en-GB" dirty="0"/>
          </a:p>
        </p:txBody>
      </p:sp>
      <p:pic>
        <p:nvPicPr>
          <p:cNvPr id="7" name="Picture 2" descr="https://static.wixstatic.com/media/7d225e_cdbd564a461847579c429bbc2c67f41a~mv2.jpg/v1/fill/w_154,h_216,al_c,q_80,usm_0.66_1.00_0.01,enc_auto/7d225e_cdbd564a461847579c429bbc2c67f41a~mv2.jpg"/>
          <p:cNvPicPr>
            <a:picLocks noChangeAspect="1" noChangeArrowheads="1"/>
          </p:cNvPicPr>
          <p:nvPr/>
        </p:nvPicPr>
        <p:blipFill rotWithShape="1">
          <a:blip r:embed="rId7">
            <a:extLst>
              <a:ext uri="{28A0092B-C50C-407E-A947-70E740481C1C}">
                <a14:useLocalDpi xmlns:a14="http://schemas.microsoft.com/office/drawing/2010/main" val="0"/>
              </a:ext>
            </a:extLst>
          </a:blip>
          <a:srcRect t="14011"/>
          <a:stretch/>
        </p:blipFill>
        <p:spPr bwMode="auto">
          <a:xfrm>
            <a:off x="6683765" y="1196752"/>
            <a:ext cx="1466850" cy="1767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030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0"/>
            <a:ext cx="8496944" cy="38164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i="0" u="sng" strike="noStrike" kern="1200" cap="none" spc="0" normalizeH="0" baseline="0" noProof="0" dirty="0" smtClean="0">
                <a:ln>
                  <a:noFill/>
                </a:ln>
                <a:solidFill>
                  <a:srgbClr val="FF0000"/>
                </a:solidFill>
                <a:effectLst/>
                <a:uLnTx/>
                <a:uFillTx/>
                <a:latin typeface="+mj-lt"/>
                <a:ea typeface="+mn-ea"/>
                <a:cs typeface="+mn-cs"/>
              </a:rPr>
              <a:t>Routines</a:t>
            </a:r>
            <a:r>
              <a:rPr kumimoji="0" lang="en-US" sz="3600" i="0" u="none" strike="noStrike" kern="1200" cap="none" spc="0" normalizeH="0" baseline="0" noProof="0" dirty="0" smtClean="0">
                <a:ln>
                  <a:noFill/>
                </a:ln>
                <a:solidFill>
                  <a:srgbClr val="FF0000"/>
                </a:solidFill>
                <a:effectLst/>
                <a:uLnTx/>
                <a:uFillTx/>
                <a:latin typeface="+mj-lt"/>
                <a:ea typeface="+mn-ea"/>
                <a:cs typeface="+mn-cs"/>
              </a:rPr>
              <a:t>:</a:t>
            </a:r>
            <a:endParaRPr kumimoji="0" lang="en-US" sz="1600" b="0" i="0" u="none" strike="noStrike" kern="1200" cap="none" spc="0" normalizeH="0" baseline="0" noProof="0" dirty="0" smtClean="0">
              <a:ln>
                <a:noFill/>
              </a:ln>
              <a:solidFill>
                <a:prstClr val="black"/>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i="0" strike="noStrike" kern="1200" cap="none" spc="0" normalizeH="0" noProof="0" dirty="0" smtClean="0">
              <a:ln>
                <a:noFill/>
              </a:ln>
              <a:solidFill>
                <a:prstClr val="black"/>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u="sng" baseline="0" dirty="0">
              <a:solidFill>
                <a:prstClr val="black"/>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1" i="0" u="sng" strike="noStrike" kern="1200" cap="none" spc="0" normalizeH="0" baseline="0" noProof="0" dirty="0">
              <a:ln>
                <a:noFill/>
              </a:ln>
              <a:solidFill>
                <a:prstClr val="black"/>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u="sng" dirty="0">
              <a:solidFill>
                <a:prstClr val="black"/>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i="1" u="sng" dirty="0" smtClean="0">
              <a:solidFill>
                <a:prstClr val="black"/>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u="sng" dirty="0" smtClean="0">
              <a:solidFill>
                <a:prstClr val="black"/>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p:cNvSpPr txBox="1"/>
          <p:nvPr/>
        </p:nvSpPr>
        <p:spPr>
          <a:xfrm>
            <a:off x="1763688" y="1052736"/>
            <a:ext cx="5328592" cy="3785652"/>
          </a:xfrm>
          <a:prstGeom prst="rect">
            <a:avLst/>
          </a:prstGeom>
          <a:noFill/>
        </p:spPr>
        <p:txBody>
          <a:bodyPr wrap="square" rtlCol="0">
            <a:spAutoFit/>
          </a:bodyPr>
          <a:lstStyle/>
          <a:p>
            <a:r>
              <a:rPr lang="en-GB" sz="2000" dirty="0" smtClean="0"/>
              <a:t>8:40 – 8:45     Start of school day (soft start)</a:t>
            </a:r>
          </a:p>
          <a:p>
            <a:r>
              <a:rPr lang="en-GB" sz="2000" dirty="0" smtClean="0"/>
              <a:t>8:40 – </a:t>
            </a:r>
            <a:r>
              <a:rPr lang="en-GB" sz="2000" dirty="0"/>
              <a:t>8</a:t>
            </a:r>
            <a:r>
              <a:rPr lang="en-GB" sz="2000" dirty="0" smtClean="0"/>
              <a:t>:55     Early morning work</a:t>
            </a:r>
          </a:p>
          <a:p>
            <a:r>
              <a:rPr lang="en-GB" sz="2000" dirty="0" smtClean="0"/>
              <a:t>8:55 – 10.00   Maths</a:t>
            </a:r>
          </a:p>
          <a:p>
            <a:r>
              <a:rPr lang="en-GB" sz="2000" dirty="0" smtClean="0"/>
              <a:t>10:00 – 10:15 Assembly  (interventions)</a:t>
            </a:r>
          </a:p>
          <a:p>
            <a:r>
              <a:rPr lang="en-GB" sz="2000" dirty="0" smtClean="0"/>
              <a:t>10:15 – 10.35 SQUIRT</a:t>
            </a:r>
          </a:p>
          <a:p>
            <a:r>
              <a:rPr lang="en-GB" sz="2000" dirty="0" smtClean="0"/>
              <a:t>10:35 – 10:50 Break</a:t>
            </a:r>
          </a:p>
          <a:p>
            <a:r>
              <a:rPr lang="en-GB" sz="2000" dirty="0" smtClean="0"/>
              <a:t>10:50 – 12:15 English </a:t>
            </a:r>
          </a:p>
          <a:p>
            <a:r>
              <a:rPr lang="en-GB" sz="2000" dirty="0" smtClean="0"/>
              <a:t>12:15 – 1:00  Lunch</a:t>
            </a:r>
          </a:p>
          <a:p>
            <a:r>
              <a:rPr lang="en-GB" sz="2000" dirty="0" smtClean="0"/>
              <a:t>1:00 – 2:00    session 3</a:t>
            </a:r>
          </a:p>
          <a:p>
            <a:r>
              <a:rPr lang="en-GB" sz="2000" dirty="0" smtClean="0"/>
              <a:t>2:00 – </a:t>
            </a:r>
            <a:r>
              <a:rPr lang="en-GB" sz="2000" dirty="0"/>
              <a:t>2:15   Daily Mile (when no PE)</a:t>
            </a:r>
          </a:p>
          <a:p>
            <a:r>
              <a:rPr lang="en-GB" sz="2000" dirty="0" smtClean="0"/>
              <a:t>2:15 – 3:15 session 4</a:t>
            </a:r>
          </a:p>
          <a:p>
            <a:r>
              <a:rPr lang="en-GB" sz="2000" dirty="0" smtClean="0"/>
              <a:t>3:15 - Home</a:t>
            </a:r>
            <a:endParaRPr lang="en-GB"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8352928" cy="646331"/>
          </a:xfrm>
          <a:prstGeom prst="rect">
            <a:avLst/>
          </a:prstGeom>
          <a:noFill/>
        </p:spPr>
        <p:txBody>
          <a:bodyPr wrap="square" rtlCol="0">
            <a:spAutoFit/>
          </a:bodyPr>
          <a:lstStyle/>
          <a:p>
            <a:pPr algn="ctr"/>
            <a:r>
              <a:rPr lang="en-GB" sz="3600" u="sng" dirty="0" smtClean="0">
                <a:solidFill>
                  <a:srgbClr val="FF0000"/>
                </a:solidFill>
              </a:rPr>
              <a:t>Redwoods’ Timetable</a:t>
            </a:r>
          </a:p>
        </p:txBody>
      </p:sp>
      <p:pic>
        <p:nvPicPr>
          <p:cNvPr id="4" name="Picture 3"/>
          <p:cNvPicPr>
            <a:picLocks noChangeAspect="1"/>
          </p:cNvPicPr>
          <p:nvPr/>
        </p:nvPicPr>
        <p:blipFill>
          <a:blip r:embed="rId2"/>
          <a:stretch>
            <a:fillRect/>
          </a:stretch>
        </p:blipFill>
        <p:spPr>
          <a:xfrm>
            <a:off x="42614" y="978987"/>
            <a:ext cx="8705850" cy="5057775"/>
          </a:xfrm>
          <a:prstGeom prst="rect">
            <a:avLst/>
          </a:prstGeom>
        </p:spPr>
      </p:pic>
    </p:spTree>
    <p:extLst>
      <p:ext uri="{BB962C8B-B14F-4D97-AF65-F5344CB8AC3E}">
        <p14:creationId xmlns:p14="http://schemas.microsoft.com/office/powerpoint/2010/main" val="3894889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02359"/>
            <a:ext cx="8208912" cy="5632311"/>
          </a:xfrm>
          <a:prstGeom prst="rect">
            <a:avLst/>
          </a:prstGeom>
          <a:noFill/>
        </p:spPr>
        <p:txBody>
          <a:bodyPr wrap="square" rtlCol="0">
            <a:spAutoFit/>
          </a:bodyPr>
          <a:lstStyle/>
          <a:p>
            <a:pPr algn="ctr"/>
            <a:r>
              <a:rPr lang="en-US" sz="3600" u="sng" dirty="0" smtClean="0">
                <a:solidFill>
                  <a:srgbClr val="FF0000"/>
                </a:solidFill>
                <a:latin typeface="+mj-lt"/>
              </a:rPr>
              <a:t>Equipment</a:t>
            </a:r>
          </a:p>
          <a:p>
            <a:pPr algn="ctr"/>
            <a:endParaRPr lang="en-US" sz="3600" u="sng" dirty="0" smtClean="0">
              <a:solidFill>
                <a:srgbClr val="FF0000"/>
              </a:solidFill>
              <a:latin typeface="+mj-lt"/>
            </a:endParaRPr>
          </a:p>
          <a:p>
            <a:pPr marL="342900" indent="-342900">
              <a:buFont typeface="Arial" panose="020B0604020202020204" pitchFamily="34" charset="0"/>
              <a:buChar char="•"/>
            </a:pPr>
            <a:r>
              <a:rPr lang="en-US" sz="2400" dirty="0" smtClean="0">
                <a:latin typeface="+mj-lt"/>
              </a:rPr>
              <a:t>Please ensure that your child brings a water bottle to school everyday (they will be sent home every night so they can be kept clean).</a:t>
            </a:r>
          </a:p>
          <a:p>
            <a:pPr marL="342900" indent="-342900">
              <a:buFont typeface="Arial" panose="020B0604020202020204" pitchFamily="34" charset="0"/>
              <a:buChar char="•"/>
            </a:pPr>
            <a:r>
              <a:rPr lang="en-US" sz="2400" dirty="0" smtClean="0">
                <a:latin typeface="+mj-lt"/>
              </a:rPr>
              <a:t>Trainers are required in school every day.</a:t>
            </a:r>
          </a:p>
          <a:p>
            <a:pPr marL="342900" indent="-342900">
              <a:buFont typeface="Arial" panose="020B0604020202020204" pitchFamily="34" charset="0"/>
              <a:buChar char="•"/>
            </a:pPr>
            <a:r>
              <a:rPr lang="en-US" sz="2400" dirty="0" smtClean="0">
                <a:latin typeface="+mj-lt"/>
              </a:rPr>
              <a:t>PE kit is needed on a Tuesday and a Wednesday (shorts, T-shirt, trainers, leggings or joggers and hoody or jumper for outdoor PE in the winter).</a:t>
            </a:r>
          </a:p>
          <a:p>
            <a:pPr marL="342900" indent="-342900">
              <a:buFont typeface="Arial" panose="020B0604020202020204" pitchFamily="34" charset="0"/>
              <a:buChar char="•"/>
            </a:pPr>
            <a:r>
              <a:rPr lang="en-US" sz="2400" dirty="0" smtClean="0">
                <a:latin typeface="+mj-lt"/>
              </a:rPr>
              <a:t>All stationery is provided by school. Please don’t send in a pencil case – keep it at home to use for homework.</a:t>
            </a:r>
          </a:p>
          <a:p>
            <a:pPr marL="342900" indent="-342900">
              <a:buFont typeface="Arial" panose="020B0604020202020204" pitchFamily="34" charset="0"/>
              <a:buChar char="•"/>
            </a:pPr>
            <a:r>
              <a:rPr lang="en-US" sz="2400" dirty="0" smtClean="0">
                <a:latin typeface="+mj-lt"/>
              </a:rPr>
              <a:t>Occasionally for DT projects we may ask children to bring in some resources.</a:t>
            </a:r>
          </a:p>
          <a:p>
            <a:endParaRPr lang="en-US" sz="1200" dirty="0" smtClean="0">
              <a:latin typeface="+mj-lt"/>
            </a:endParaRPr>
          </a:p>
          <a:p>
            <a:pPr algn="ctr"/>
            <a:endParaRPr lang="en-GB" sz="1200" dirty="0">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229200"/>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16695" y="404664"/>
            <a:ext cx="7371729" cy="5570756"/>
          </a:xfrm>
          <a:prstGeom prst="rect">
            <a:avLst/>
          </a:prstGeom>
          <a:noFill/>
        </p:spPr>
        <p:txBody>
          <a:bodyPr wrap="square" rtlCol="0">
            <a:spAutoFit/>
          </a:bodyPr>
          <a:lstStyle/>
          <a:p>
            <a:pPr algn="ctr"/>
            <a:r>
              <a:rPr lang="en-GB" sz="3600" dirty="0" smtClean="0">
                <a:solidFill>
                  <a:srgbClr val="FF0000"/>
                </a:solidFill>
              </a:rPr>
              <a:t>Year 6 and end of KS2 assessments</a:t>
            </a:r>
          </a:p>
          <a:p>
            <a:pPr>
              <a:defRPr/>
            </a:pPr>
            <a:endParaRPr lang="en-GB" sz="2000" dirty="0">
              <a:latin typeface="Arial" pitchFamily="34" charset="0"/>
              <a:cs typeface="Arial" pitchFamily="34" charset="0"/>
            </a:endParaRPr>
          </a:p>
          <a:p>
            <a:pPr marL="285750" indent="-285750">
              <a:buFont typeface="Wingdings" pitchFamily="2" charset="2"/>
              <a:buChar char="Ø"/>
              <a:defRPr/>
            </a:pPr>
            <a:r>
              <a:rPr lang="en-GB" sz="2000" dirty="0">
                <a:latin typeface="Arial" pitchFamily="34" charset="0"/>
                <a:cs typeface="Arial" pitchFamily="34" charset="0"/>
              </a:rPr>
              <a:t>Year 6 pupils will still be sitting their SATs tests in </a:t>
            </a:r>
            <a:r>
              <a:rPr lang="en-GB" sz="2000" dirty="0" smtClean="0">
                <a:latin typeface="Arial" pitchFamily="34" charset="0"/>
                <a:cs typeface="Arial" pitchFamily="34" charset="0"/>
              </a:rPr>
              <a:t>the second full week of May 2024.  (13</a:t>
            </a:r>
            <a:r>
              <a:rPr lang="en-GB" sz="2000" baseline="30000" dirty="0" smtClean="0">
                <a:latin typeface="Arial" pitchFamily="34" charset="0"/>
                <a:cs typeface="Arial" pitchFamily="34" charset="0"/>
              </a:rPr>
              <a:t>th</a:t>
            </a:r>
            <a:r>
              <a:rPr lang="en-GB" sz="2000" dirty="0" smtClean="0">
                <a:latin typeface="Arial" pitchFamily="34" charset="0"/>
                <a:cs typeface="Arial" pitchFamily="34" charset="0"/>
              </a:rPr>
              <a:t> – 16</a:t>
            </a:r>
            <a:r>
              <a:rPr lang="en-GB" sz="2000" baseline="30000" dirty="0" smtClean="0">
                <a:latin typeface="Arial" pitchFamily="34" charset="0"/>
                <a:cs typeface="Arial" pitchFamily="34" charset="0"/>
              </a:rPr>
              <a:t>th</a:t>
            </a:r>
            <a:r>
              <a:rPr lang="en-GB" sz="2000" dirty="0" smtClean="0">
                <a:latin typeface="Arial" pitchFamily="34" charset="0"/>
                <a:cs typeface="Arial" pitchFamily="34" charset="0"/>
              </a:rPr>
              <a:t> May)</a:t>
            </a:r>
          </a:p>
          <a:p>
            <a:pPr marL="285750" indent="-285750">
              <a:buFont typeface="Wingdings" pitchFamily="2" charset="2"/>
              <a:buChar char="Ø"/>
              <a:defRPr/>
            </a:pPr>
            <a:endParaRPr lang="en-GB" sz="2000" dirty="0">
              <a:latin typeface="Arial" pitchFamily="34" charset="0"/>
              <a:cs typeface="Arial" pitchFamily="34" charset="0"/>
            </a:endParaRPr>
          </a:p>
          <a:p>
            <a:pPr marL="285750" indent="-285750">
              <a:buFont typeface="Wingdings" pitchFamily="2" charset="2"/>
              <a:buChar char="Ø"/>
              <a:defRPr/>
            </a:pPr>
            <a:r>
              <a:rPr lang="en-GB" sz="2000" dirty="0">
                <a:latin typeface="Arial" pitchFamily="34" charset="0"/>
                <a:cs typeface="Arial" pitchFamily="34" charset="0"/>
              </a:rPr>
              <a:t>In English there will be a reading test, a spelling test and a grammar and punctuation test. Writing is teacher assessed throughout the year.</a:t>
            </a:r>
          </a:p>
          <a:p>
            <a:pPr marL="285750" indent="-285750">
              <a:buFont typeface="Wingdings" pitchFamily="2" charset="2"/>
              <a:buChar char="Ø"/>
              <a:defRPr/>
            </a:pPr>
            <a:endParaRPr lang="en-GB" sz="2000" dirty="0">
              <a:latin typeface="Arial" pitchFamily="34" charset="0"/>
              <a:cs typeface="Arial" pitchFamily="34" charset="0"/>
            </a:endParaRPr>
          </a:p>
          <a:p>
            <a:pPr marL="285750" indent="-285750">
              <a:buFont typeface="Wingdings" pitchFamily="2" charset="2"/>
              <a:buChar char="Ø"/>
              <a:defRPr/>
            </a:pPr>
            <a:r>
              <a:rPr lang="en-GB" sz="2000" dirty="0">
                <a:latin typeface="Arial" pitchFamily="34" charset="0"/>
                <a:cs typeface="Arial" pitchFamily="34" charset="0"/>
              </a:rPr>
              <a:t>In maths there are three papers (Arithmetic and two reasoning papers</a:t>
            </a:r>
            <a:r>
              <a:rPr lang="en-GB" sz="2000" dirty="0" smtClean="0">
                <a:latin typeface="Arial" pitchFamily="34" charset="0"/>
                <a:cs typeface="Arial" pitchFamily="34" charset="0"/>
              </a:rPr>
              <a:t>).</a:t>
            </a:r>
          </a:p>
          <a:p>
            <a:pPr marL="285750" indent="-285750">
              <a:buFont typeface="Wingdings" pitchFamily="2" charset="2"/>
              <a:buChar char="Ø"/>
              <a:defRPr/>
            </a:pPr>
            <a:endParaRPr lang="en-GB" sz="2000" dirty="0">
              <a:latin typeface="Arial" pitchFamily="34" charset="0"/>
              <a:cs typeface="Arial" pitchFamily="34" charset="0"/>
            </a:endParaRPr>
          </a:p>
          <a:p>
            <a:pPr marL="285750" indent="-285750">
              <a:buFont typeface="Wingdings" pitchFamily="2" charset="2"/>
              <a:buChar char="Ø"/>
              <a:defRPr/>
            </a:pPr>
            <a:r>
              <a:rPr lang="en-GB" sz="2000" dirty="0" smtClean="0">
                <a:latin typeface="Arial" pitchFamily="34" charset="0"/>
                <a:cs typeface="Arial" pitchFamily="34" charset="0"/>
              </a:rPr>
              <a:t>Throughout the year, the children will practise using old SATs papers to enable us to see where they are, as well as to get them used to the format of the tests.  SATs papers are an assessment of the whole of KS2.</a:t>
            </a:r>
            <a:endParaRPr lang="en-GB" sz="2000" dirty="0">
              <a:latin typeface="Arial" pitchFamily="34" charset="0"/>
              <a:cs typeface="Arial" pitchFamily="34" charset="0"/>
            </a:endParaRPr>
          </a:p>
          <a:p>
            <a:pPr algn="ctr"/>
            <a:endParaRPr lang="en-GB" sz="2000" dirty="0">
              <a:solidFill>
                <a:srgbClr val="FF0000"/>
              </a:solidFill>
            </a:endParaRPr>
          </a:p>
        </p:txBody>
      </p:sp>
    </p:spTree>
    <p:extLst>
      <p:ext uri="{BB962C8B-B14F-4D97-AF65-F5344CB8AC3E}">
        <p14:creationId xmlns:p14="http://schemas.microsoft.com/office/powerpoint/2010/main" val="1833278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1438</TotalTime>
  <Words>820</Words>
  <Application>Microsoft Office PowerPoint</Application>
  <PresentationFormat>On-screen Show (4:3)</PresentationFormat>
  <Paragraphs>104</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Composite</vt:lpstr>
      <vt:lpstr>Welcome to Redwoods</vt:lpstr>
      <vt:lpstr>Outline of this session:  - to meet your child’s new class teacher - to share routines and expectations - information about how you can help support at home - how you can get in touch with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XXXXXXXXXX</dc:title>
  <dc:creator>head teacher</dc:creator>
  <cp:lastModifiedBy>Head Teacher</cp:lastModifiedBy>
  <cp:revision>62</cp:revision>
  <dcterms:created xsi:type="dcterms:W3CDTF">2016-09-07T12:42:28Z</dcterms:created>
  <dcterms:modified xsi:type="dcterms:W3CDTF">2023-09-15T12:34:04Z</dcterms:modified>
</cp:coreProperties>
</file>