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81" r:id="rId6"/>
    <p:sldId id="286" r:id="rId7"/>
    <p:sldId id="285" r:id="rId8"/>
    <p:sldId id="277" r:id="rId9"/>
    <p:sldId id="267" r:id="rId10"/>
    <p:sldId id="284" r:id="rId11"/>
    <p:sldId id="283" r:id="rId12"/>
    <p:sldId id="275" r:id="rId13"/>
    <p:sldId id="262" r:id="rId14"/>
    <p:sldId id="280"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p:cViewPr varScale="1">
        <p:scale>
          <a:sx n="109" d="100"/>
          <a:sy n="109" d="100"/>
        </p:scale>
        <p:origin x="17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08/09/2023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32786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15</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08/09/2023</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08/09/2023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08/09/2023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08/09/2023</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08/09/2023</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08/09/2023</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08/09/2023</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08/09/2023</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08/09/2023</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08/09/2023</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08/09/2023</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08/09/2023</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a:t>
            </a:r>
            <a:r>
              <a:rPr lang="en-GB" dirty="0" smtClean="0"/>
              <a:t>2023</a:t>
            </a:r>
            <a:endParaRPr lang="en-GB" dirty="0"/>
          </a:p>
        </p:txBody>
      </p:sp>
      <p:sp>
        <p:nvSpPr>
          <p:cNvPr id="2" name="Title 1"/>
          <p:cNvSpPr>
            <a:spLocks noGrp="1"/>
          </p:cNvSpPr>
          <p:nvPr>
            <p:ph type="title"/>
          </p:nvPr>
        </p:nvSpPr>
        <p:spPr>
          <a:xfrm>
            <a:off x="1547664" y="1419309"/>
            <a:ext cx="4925144" cy="2133600"/>
          </a:xfrm>
        </p:spPr>
        <p:txBody>
          <a:bodyPr>
            <a:noAutofit/>
          </a:bodyPr>
          <a:lstStyle/>
          <a:p>
            <a:r>
              <a:rPr lang="en-GB" sz="3200" dirty="0"/>
              <a:t>Welcome to </a:t>
            </a:r>
            <a:r>
              <a:rPr lang="en-GB" sz="3200" dirty="0" smtClean="0">
                <a:solidFill>
                  <a:schemeClr val="tx1"/>
                </a:solidFill>
              </a:rPr>
              <a:t>Great Oaks!</a:t>
            </a:r>
            <a:endParaRPr lang="en-GB" sz="32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208912" cy="7294305"/>
          </a:xfrm>
          <a:prstGeom prst="rect">
            <a:avLst/>
          </a:prstGeom>
          <a:noFill/>
        </p:spPr>
        <p:txBody>
          <a:bodyPr wrap="square" rtlCol="0">
            <a:spAutoFit/>
          </a:bodyPr>
          <a:lstStyle/>
          <a:p>
            <a:pPr algn="ctr"/>
            <a:r>
              <a:rPr lang="en-US" sz="3600" u="sng" dirty="0">
                <a:solidFill>
                  <a:srgbClr val="FF0000"/>
                </a:solidFill>
                <a:latin typeface="+mj-lt"/>
              </a:rPr>
              <a:t>Equipment</a:t>
            </a:r>
          </a:p>
          <a:p>
            <a:endParaRPr lang="en-US" sz="3200" dirty="0">
              <a:solidFill>
                <a:srgbClr val="FF0000"/>
              </a:solidFill>
              <a:latin typeface="+mj-lt"/>
            </a:endParaRPr>
          </a:p>
          <a:p>
            <a:r>
              <a:rPr lang="en-US" sz="3200" dirty="0" smtClean="0">
                <a:latin typeface="+mj-lt"/>
              </a:rPr>
              <a:t>PE Kits- Tuesday and Wednesday</a:t>
            </a:r>
          </a:p>
          <a:p>
            <a:endParaRPr lang="en-US" sz="3200" dirty="0">
              <a:latin typeface="+mj-lt"/>
            </a:endParaRPr>
          </a:p>
          <a:p>
            <a:r>
              <a:rPr lang="en-US" sz="3200" dirty="0" smtClean="0">
                <a:latin typeface="+mj-lt"/>
              </a:rPr>
              <a:t>Reading Books- Bring back on a Friday.</a:t>
            </a:r>
          </a:p>
          <a:p>
            <a:endParaRPr lang="en-US" sz="3200" dirty="0">
              <a:latin typeface="+mj-lt"/>
            </a:endParaRPr>
          </a:p>
          <a:p>
            <a:r>
              <a:rPr lang="en-US" sz="3200" dirty="0" smtClean="0">
                <a:latin typeface="+mj-lt"/>
              </a:rPr>
              <a:t>Please keep bag sizes to a minimum- coats will not fit in the lockers with large bags, and we do not have any other storage. Children should be bringing coats, a small bag and PE kit, nothing else. </a:t>
            </a:r>
          </a:p>
          <a:p>
            <a:endParaRPr lang="en-US" sz="3200" dirty="0">
              <a:latin typeface="+mj-lt"/>
            </a:endParaRPr>
          </a:p>
          <a:p>
            <a:r>
              <a:rPr lang="en-US" sz="3200" dirty="0" smtClean="0">
                <a:latin typeface="+mj-lt"/>
              </a:rPr>
              <a:t>Thank you.</a:t>
            </a:r>
          </a:p>
          <a:p>
            <a:endParaRPr lang="en-US" sz="3600" dirty="0">
              <a:solidFill>
                <a:srgbClr val="FF0000"/>
              </a:solidFill>
              <a:latin typeface="+mj-lt"/>
            </a:endParaRPr>
          </a:p>
          <a:p>
            <a:pPr algn="ctr"/>
            <a:endParaRPr lang="en-GB" sz="1200" dirty="0">
              <a:latin typeface="+mj-lt"/>
            </a:endParaRPr>
          </a:p>
        </p:txBody>
      </p:sp>
    </p:spTree>
    <p:extLst>
      <p:ext uri="{BB962C8B-B14F-4D97-AF65-F5344CB8AC3E}">
        <p14:creationId xmlns:p14="http://schemas.microsoft.com/office/powerpoint/2010/main" val="360556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3" name="Picture 2"/>
          <p:cNvPicPr>
            <a:picLocks noChangeAspect="1"/>
          </p:cNvPicPr>
          <p:nvPr/>
        </p:nvPicPr>
        <p:blipFill>
          <a:blip r:embed="rId2"/>
          <a:stretch>
            <a:fillRect/>
          </a:stretch>
        </p:blipFill>
        <p:spPr>
          <a:xfrm>
            <a:off x="770114" y="1124744"/>
            <a:ext cx="7603772" cy="5192486"/>
          </a:xfrm>
          <a:prstGeom prst="rect">
            <a:avLst/>
          </a:prstGeom>
        </p:spPr>
      </p:pic>
    </p:spTree>
    <p:extLst>
      <p:ext uri="{BB962C8B-B14F-4D97-AF65-F5344CB8AC3E}">
        <p14:creationId xmlns:p14="http://schemas.microsoft.com/office/powerpoint/2010/main" val="193893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5262979"/>
          </a:xfrm>
          <a:prstGeom prst="rect">
            <a:avLst/>
          </a:prstGeom>
          <a:noFill/>
        </p:spPr>
        <p:txBody>
          <a:bodyPr wrap="square" rtlCol="0">
            <a:spAutoFit/>
          </a:bodyPr>
          <a:lstStyle/>
          <a:p>
            <a:pPr algn="ctr"/>
            <a:r>
              <a:rPr lang="en-GB" sz="4000" u="sng" dirty="0" smtClean="0">
                <a:solidFill>
                  <a:srgbClr val="FF0000"/>
                </a:solidFill>
              </a:rPr>
              <a:t>Homework</a:t>
            </a:r>
            <a:endParaRPr lang="en-GB" sz="1600" dirty="0">
              <a:solidFill>
                <a:srgbClr val="FF0000"/>
              </a:solidFill>
            </a:endParaRPr>
          </a:p>
          <a:p>
            <a:pPr algn="ctr"/>
            <a:endParaRPr lang="en-US" sz="1600" u="sng" dirty="0">
              <a:solidFill>
                <a:srgbClr val="FF0000"/>
              </a:solidFill>
            </a:endParaRPr>
          </a:p>
          <a:p>
            <a:pPr algn="ctr"/>
            <a:endParaRPr lang="en-US" sz="4000" dirty="0"/>
          </a:p>
          <a:p>
            <a:pPr algn="ctr"/>
            <a:r>
              <a:rPr lang="en-US" sz="4000" dirty="0" smtClean="0"/>
              <a:t>Maths and Spellings (after October </a:t>
            </a:r>
            <a:r>
              <a:rPr lang="en-US" sz="4000" dirty="0" smtClean="0"/>
              <a:t>half </a:t>
            </a:r>
            <a:r>
              <a:rPr lang="en-US" sz="4000" dirty="0" smtClean="0"/>
              <a:t>term)- Sent home on a Friday, returned on a Wednesday.</a:t>
            </a:r>
          </a:p>
          <a:p>
            <a:pPr algn="ctr"/>
            <a:endParaRPr lang="en-US" sz="4000" dirty="0"/>
          </a:p>
          <a:p>
            <a:pPr algn="ctr"/>
            <a:r>
              <a:rPr lang="en-US" sz="4000" dirty="0" smtClean="0"/>
              <a:t>Reading Books: Sent home on a Friday, returned the following Friday.</a:t>
            </a:r>
            <a:endParaRPr lang="en-GB"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a:t>
            </a:r>
            <a:r>
              <a:rPr lang="en-US" sz="2800" dirty="0" smtClean="0"/>
              <a:t>Miss Smith. </a:t>
            </a:r>
            <a:endParaRPr lang="en-US" sz="2800" dirty="0"/>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r>
              <a:rPr lang="en-GB" dirty="0"/>
              <a:t/>
            </a: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6801862"/>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400" dirty="0" smtClean="0"/>
              <a:t>The school went through a very rigorous Ofsted inspection in April and retained our ‘Good’ judgement. </a:t>
            </a:r>
          </a:p>
          <a:p>
            <a:pPr algn="ctr"/>
            <a:endParaRPr lang="en-US" sz="2400" dirty="0"/>
          </a:p>
          <a:p>
            <a:pPr algn="ctr"/>
            <a:r>
              <a:rPr lang="en-US" sz="2400" dirty="0" smtClean="0"/>
              <a:t>In terms of data, the EYFS data is the strongest it has ever been and above local and national figures.</a:t>
            </a:r>
          </a:p>
          <a:p>
            <a:pPr algn="ctr"/>
            <a:endParaRPr lang="en-US" sz="2400" dirty="0"/>
          </a:p>
          <a:p>
            <a:pPr algn="ctr"/>
            <a:r>
              <a:rPr lang="en-US" sz="2400" dirty="0" smtClean="0"/>
              <a:t>Year 4 Multiplication scores were significantly above national figures. </a:t>
            </a:r>
          </a:p>
          <a:p>
            <a:pPr algn="ctr"/>
            <a:endParaRPr lang="en-US" sz="2400" dirty="0"/>
          </a:p>
          <a:p>
            <a:pPr algn="ctr"/>
            <a:r>
              <a:rPr lang="en-US" sz="2400" dirty="0" smtClean="0"/>
              <a:t>Outcomes at Key Stage 1 and Key Stage 2 are also very strong, with really good progress across Key Stage 1, and were at least in line with local and national figures and in some areas above. </a:t>
            </a:r>
          </a:p>
          <a:p>
            <a:pPr algn="ctr"/>
            <a:endParaRPr lang="en-US" sz="2400" dirty="0"/>
          </a:p>
          <a:p>
            <a:pPr algn="ctr"/>
            <a:r>
              <a:rPr lang="en-US" sz="2400" dirty="0" smtClean="0"/>
              <a:t>We are in a great position to build on these successes this year!</a:t>
            </a:r>
            <a:endParaRPr lang="en-GB" sz="2400" dirty="0"/>
          </a:p>
          <a:p>
            <a:pPr algn="ctr"/>
            <a:endParaRPr lang="en-GB" sz="3600" dirty="0">
              <a:solidFill>
                <a:srgbClr val="FF0000"/>
              </a:solidFill>
            </a:endParaRPr>
          </a:p>
        </p:txBody>
      </p:sp>
    </p:spTree>
    <p:extLst>
      <p:ext uri="{BB962C8B-B14F-4D97-AF65-F5344CB8AC3E}">
        <p14:creationId xmlns:p14="http://schemas.microsoft.com/office/powerpoint/2010/main" val="280230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3631763"/>
          </a:xfrm>
          <a:prstGeom prst="rect">
            <a:avLst/>
          </a:prstGeom>
          <a:noFill/>
        </p:spPr>
        <p:txBody>
          <a:bodyPr wrap="square" rtlCol="0">
            <a:spAutoFit/>
          </a:bodyPr>
          <a:lstStyle/>
          <a:p>
            <a:pPr algn="ctr"/>
            <a:r>
              <a:rPr lang="en-GB" sz="3600" u="sng" dirty="0">
                <a:solidFill>
                  <a:srgbClr val="FF0000"/>
                </a:solidFill>
              </a:rPr>
              <a:t>School Priorities for </a:t>
            </a:r>
            <a:r>
              <a:rPr lang="en-GB" sz="3600" u="sng" dirty="0" smtClean="0">
                <a:solidFill>
                  <a:srgbClr val="FF0000"/>
                </a:solidFill>
              </a:rPr>
              <a:t>2023/24</a:t>
            </a:r>
            <a:endParaRPr lang="en-GB" sz="3600" u="sng" dirty="0">
              <a:solidFill>
                <a:srgbClr val="FF0000"/>
              </a:solidFill>
            </a:endParaRPr>
          </a:p>
          <a:p>
            <a:pPr algn="ctr"/>
            <a:endParaRPr lang="en-GB" sz="2600" u="sng" dirty="0">
              <a:solidFill>
                <a:srgbClr val="FF0000"/>
              </a:solidFill>
            </a:endParaRPr>
          </a:p>
          <a:p>
            <a:pPr marL="457200" indent="-457200">
              <a:buFontTx/>
              <a:buChar char="-"/>
            </a:pPr>
            <a:r>
              <a:rPr lang="en-US" sz="2600" dirty="0"/>
              <a:t>To continue to improve writing outcomes for all children.</a:t>
            </a:r>
          </a:p>
          <a:p>
            <a:pPr marL="457200" indent="-457200">
              <a:buFontTx/>
              <a:buChar char="-"/>
            </a:pPr>
            <a:r>
              <a:rPr lang="en-US" sz="2600" dirty="0"/>
              <a:t>To develop oracy across the school.</a:t>
            </a:r>
            <a:endParaRPr lang="en-GB" sz="2600" dirty="0"/>
          </a:p>
          <a:p>
            <a:pPr marL="457200" indent="-457200">
              <a:buFontTx/>
              <a:buChar char="-"/>
            </a:pPr>
            <a:r>
              <a:rPr lang="en-GB" sz="2600" dirty="0" smtClean="0"/>
              <a:t>To </a:t>
            </a:r>
            <a:r>
              <a:rPr lang="en-US" sz="2600" dirty="0" smtClean="0"/>
              <a:t>refine the mapping and development of the foundation subjects.</a:t>
            </a:r>
            <a:endParaRPr lang="en-US" sz="26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50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D86208B-BDF3-0D15-23B3-AE1FE209C0A4}"/>
              </a:ext>
            </a:extLst>
          </p:cNvPr>
          <p:cNvSpPr txBox="1"/>
          <p:nvPr/>
        </p:nvSpPr>
        <p:spPr>
          <a:xfrm>
            <a:off x="773758" y="3858737"/>
            <a:ext cx="1872208" cy="646331"/>
          </a:xfrm>
          <a:prstGeom prst="rect">
            <a:avLst/>
          </a:prstGeom>
          <a:noFill/>
        </p:spPr>
        <p:txBody>
          <a:bodyPr wrap="square" rtlCol="0">
            <a:spAutoFit/>
          </a:bodyPr>
          <a:lstStyle/>
          <a:p>
            <a:pPr algn="ctr"/>
            <a:r>
              <a:rPr lang="en-US" dirty="0" smtClean="0"/>
              <a:t>Miss Lily Smith</a:t>
            </a:r>
            <a:endParaRPr lang="en-GB" dirty="0"/>
          </a:p>
          <a:p>
            <a:pPr algn="ctr"/>
            <a:r>
              <a:rPr lang="en-GB" dirty="0"/>
              <a:t>Class Teacher </a:t>
            </a:r>
          </a:p>
        </p:txBody>
      </p:sp>
      <p:sp>
        <p:nvSpPr>
          <p:cNvPr id="5" name="TextBox 4">
            <a:extLst>
              <a:ext uri="{FF2B5EF4-FFF2-40B4-BE49-F238E27FC236}">
                <a16:creationId xmlns:a16="http://schemas.microsoft.com/office/drawing/2014/main" id="{DDB9DD1F-6DD0-BA34-0414-ADE8C85A2390}"/>
              </a:ext>
            </a:extLst>
          </p:cNvPr>
          <p:cNvSpPr txBox="1"/>
          <p:nvPr/>
        </p:nvSpPr>
        <p:spPr>
          <a:xfrm>
            <a:off x="3419872" y="3658650"/>
            <a:ext cx="2304256" cy="923330"/>
          </a:xfrm>
          <a:prstGeom prst="rect">
            <a:avLst/>
          </a:prstGeom>
          <a:noFill/>
        </p:spPr>
        <p:txBody>
          <a:bodyPr wrap="square" rtlCol="0">
            <a:spAutoFit/>
          </a:bodyPr>
          <a:lstStyle/>
          <a:p>
            <a:pPr algn="ctr"/>
            <a:r>
              <a:rPr lang="en-US" dirty="0" smtClean="0"/>
              <a:t>Miss Chloe </a:t>
            </a:r>
            <a:r>
              <a:rPr lang="en-US" dirty="0" err="1" smtClean="0"/>
              <a:t>Callistar</a:t>
            </a:r>
            <a:endParaRPr lang="en-GB" dirty="0"/>
          </a:p>
          <a:p>
            <a:pPr algn="ctr"/>
            <a:r>
              <a:rPr lang="en-GB" dirty="0"/>
              <a:t>Teaching Assistant </a:t>
            </a:r>
          </a:p>
          <a:p>
            <a:pPr algn="ctr"/>
            <a:r>
              <a:rPr lang="en-US" dirty="0" smtClean="0"/>
              <a:t>Tues and Thurs AM</a:t>
            </a:r>
            <a:endParaRPr lang="en-GB" dirty="0"/>
          </a:p>
        </p:txBody>
      </p:sp>
      <p:sp>
        <p:nvSpPr>
          <p:cNvPr id="6" name="TextBox 5">
            <a:extLst>
              <a:ext uri="{FF2B5EF4-FFF2-40B4-BE49-F238E27FC236}">
                <a16:creationId xmlns:a16="http://schemas.microsoft.com/office/drawing/2014/main" id="{F689F93E-3B8B-6EFF-DA10-5EAB66D59A82}"/>
              </a:ext>
            </a:extLst>
          </p:cNvPr>
          <p:cNvSpPr txBox="1"/>
          <p:nvPr/>
        </p:nvSpPr>
        <p:spPr>
          <a:xfrm>
            <a:off x="6732240" y="3573016"/>
            <a:ext cx="1565994" cy="1200329"/>
          </a:xfrm>
          <a:prstGeom prst="rect">
            <a:avLst/>
          </a:prstGeom>
          <a:noFill/>
        </p:spPr>
        <p:txBody>
          <a:bodyPr wrap="square" rtlCol="0">
            <a:spAutoFit/>
          </a:bodyPr>
          <a:lstStyle/>
          <a:p>
            <a:pPr algn="ctr"/>
            <a:endParaRPr lang="en-GB" dirty="0">
              <a:solidFill>
                <a:srgbClr val="FF0000"/>
              </a:solidFill>
            </a:endParaRPr>
          </a:p>
          <a:p>
            <a:pPr algn="ctr"/>
            <a:r>
              <a:rPr lang="en-GB" dirty="0"/>
              <a:t>PPA </a:t>
            </a:r>
            <a:r>
              <a:rPr lang="en-GB" dirty="0" smtClean="0"/>
              <a:t>Cover/TA Mon and Fri </a:t>
            </a:r>
          </a:p>
          <a:p>
            <a:pPr algn="ctr"/>
            <a:r>
              <a:rPr lang="en-GB" dirty="0" smtClean="0"/>
              <a:t>Mrs </a:t>
            </a:r>
            <a:r>
              <a:rPr lang="en-GB" dirty="0" err="1" smtClean="0"/>
              <a:t>Whiteley</a:t>
            </a:r>
            <a:endParaRPr lang="en-GB" dirty="0"/>
          </a:p>
        </p:txBody>
      </p:sp>
      <p:pic>
        <p:nvPicPr>
          <p:cNvPr id="2" name="Picture 1"/>
          <p:cNvPicPr>
            <a:picLocks noChangeAspect="1"/>
          </p:cNvPicPr>
          <p:nvPr/>
        </p:nvPicPr>
        <p:blipFill>
          <a:blip r:embed="rId4"/>
          <a:stretch>
            <a:fillRect/>
          </a:stretch>
        </p:blipFill>
        <p:spPr>
          <a:xfrm>
            <a:off x="944687" y="1484784"/>
            <a:ext cx="1580319" cy="2202466"/>
          </a:xfrm>
          <a:prstGeom prst="rect">
            <a:avLst/>
          </a:prstGeom>
        </p:spPr>
      </p:pic>
      <p:pic>
        <p:nvPicPr>
          <p:cNvPr id="7" name="Picture 6"/>
          <p:cNvPicPr>
            <a:picLocks noChangeAspect="1"/>
          </p:cNvPicPr>
          <p:nvPr/>
        </p:nvPicPr>
        <p:blipFill>
          <a:blip r:embed="rId5"/>
          <a:stretch>
            <a:fillRect/>
          </a:stretch>
        </p:blipFill>
        <p:spPr>
          <a:xfrm>
            <a:off x="3865421" y="1613909"/>
            <a:ext cx="1413157" cy="1944216"/>
          </a:xfrm>
          <a:prstGeom prst="rect">
            <a:avLst/>
          </a:prstGeom>
        </p:spPr>
      </p:pic>
      <p:pic>
        <p:nvPicPr>
          <p:cNvPr id="8" name="Picture 7"/>
          <p:cNvPicPr>
            <a:picLocks noChangeAspect="1"/>
          </p:cNvPicPr>
          <p:nvPr/>
        </p:nvPicPr>
        <p:blipFill>
          <a:blip r:embed="rId6"/>
          <a:stretch>
            <a:fillRect/>
          </a:stretch>
        </p:blipFill>
        <p:spPr>
          <a:xfrm>
            <a:off x="6732240" y="1345379"/>
            <a:ext cx="1636040" cy="2344561"/>
          </a:xfrm>
          <a:prstGeom prst="rect">
            <a:avLst/>
          </a:prstGeom>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smtClean="0">
                <a:solidFill>
                  <a:srgbClr val="FF0000"/>
                </a:solidFill>
                <a:latin typeface="+mj-lt"/>
              </a:rPr>
              <a:t>A bit about me!</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D86208B-BDF3-0D15-23B3-AE1FE209C0A4}"/>
              </a:ext>
            </a:extLst>
          </p:cNvPr>
          <p:cNvSpPr txBox="1"/>
          <p:nvPr/>
        </p:nvSpPr>
        <p:spPr>
          <a:xfrm>
            <a:off x="177583" y="2726670"/>
            <a:ext cx="1872208" cy="646331"/>
          </a:xfrm>
          <a:prstGeom prst="rect">
            <a:avLst/>
          </a:prstGeom>
          <a:noFill/>
        </p:spPr>
        <p:txBody>
          <a:bodyPr wrap="square" rtlCol="0">
            <a:spAutoFit/>
          </a:bodyPr>
          <a:lstStyle/>
          <a:p>
            <a:pPr algn="ctr"/>
            <a:r>
              <a:rPr lang="en-US" dirty="0" smtClean="0"/>
              <a:t>Miss Lily Smith</a:t>
            </a:r>
            <a:endParaRPr lang="en-GB" dirty="0"/>
          </a:p>
          <a:p>
            <a:pPr algn="ctr"/>
            <a:r>
              <a:rPr lang="en-GB" dirty="0"/>
              <a:t>Class Teacher </a:t>
            </a:r>
          </a:p>
        </p:txBody>
      </p:sp>
      <p:pic>
        <p:nvPicPr>
          <p:cNvPr id="2" name="Picture 1"/>
          <p:cNvPicPr>
            <a:picLocks noChangeAspect="1"/>
          </p:cNvPicPr>
          <p:nvPr/>
        </p:nvPicPr>
        <p:blipFill>
          <a:blip r:embed="rId4"/>
          <a:stretch>
            <a:fillRect/>
          </a:stretch>
        </p:blipFill>
        <p:spPr>
          <a:xfrm>
            <a:off x="323528" y="276043"/>
            <a:ext cx="1580319" cy="2202466"/>
          </a:xfrm>
          <a:prstGeom prst="rect">
            <a:avLst/>
          </a:prstGeom>
        </p:spPr>
      </p:pic>
      <p:sp>
        <p:nvSpPr>
          <p:cNvPr id="9" name="TextBox 8"/>
          <p:cNvSpPr txBox="1"/>
          <p:nvPr/>
        </p:nvSpPr>
        <p:spPr>
          <a:xfrm>
            <a:off x="2178797" y="1405268"/>
            <a:ext cx="5746613"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 have been teaching six years and have experience in Early Years and Key Stage 1.</a:t>
            </a:r>
          </a:p>
          <a:p>
            <a:pPr marL="285750" indent="-285750">
              <a:buFont typeface="Arial" panose="020B0604020202020204" pitchFamily="34" charset="0"/>
              <a:buChar char="•"/>
            </a:pPr>
            <a:r>
              <a:rPr lang="en-US" sz="2000" dirty="0" smtClean="0"/>
              <a:t>I came to </a:t>
            </a:r>
            <a:r>
              <a:rPr lang="en-US" sz="2000" dirty="0" err="1" smtClean="0"/>
              <a:t>Ripponden</a:t>
            </a:r>
            <a:r>
              <a:rPr lang="en-US" sz="2000" dirty="0" smtClean="0"/>
              <a:t> J&amp;I School as a little girl.</a:t>
            </a:r>
          </a:p>
          <a:p>
            <a:pPr marL="285750" indent="-285750">
              <a:buFont typeface="Arial" panose="020B0604020202020204" pitchFamily="34" charset="0"/>
              <a:buChar char="•"/>
            </a:pPr>
            <a:r>
              <a:rPr lang="en-US" sz="2000" dirty="0" smtClean="0"/>
              <a:t>I have a puppy called Rosie.</a:t>
            </a:r>
          </a:p>
          <a:p>
            <a:pPr marL="285750" indent="-285750">
              <a:buFont typeface="Arial" panose="020B0604020202020204" pitchFamily="34" charset="0"/>
              <a:buChar char="•"/>
            </a:pPr>
            <a:r>
              <a:rPr lang="en-US" sz="2000" dirty="0" smtClean="0"/>
              <a:t>I enjoy running and spending time with my family.</a:t>
            </a:r>
          </a:p>
          <a:p>
            <a:pPr marL="285750" indent="-285750">
              <a:buFont typeface="Arial" panose="020B0604020202020204" pitchFamily="34" charset="0"/>
              <a:buChar char="•"/>
            </a:pPr>
            <a:r>
              <a:rPr lang="en-US" sz="2000" dirty="0" smtClean="0"/>
              <a:t>I will always be there to help!</a:t>
            </a:r>
            <a:endParaRPr lang="en-GB" sz="2000" dirty="0"/>
          </a:p>
        </p:txBody>
      </p:sp>
      <p:pic>
        <p:nvPicPr>
          <p:cNvPr id="10" name="Picture 9"/>
          <p:cNvPicPr>
            <a:picLocks noChangeAspect="1"/>
          </p:cNvPicPr>
          <p:nvPr/>
        </p:nvPicPr>
        <p:blipFill>
          <a:blip r:embed="rId5"/>
          <a:stretch>
            <a:fillRect/>
          </a:stretch>
        </p:blipFill>
        <p:spPr>
          <a:xfrm>
            <a:off x="2555776" y="3572946"/>
            <a:ext cx="1488979" cy="1915043"/>
          </a:xfrm>
          <a:prstGeom prst="rect">
            <a:avLst/>
          </a:prstGeom>
        </p:spPr>
      </p:pic>
      <p:pic>
        <p:nvPicPr>
          <p:cNvPr id="11" name="Picture 10"/>
          <p:cNvPicPr>
            <a:picLocks noChangeAspect="1"/>
          </p:cNvPicPr>
          <p:nvPr/>
        </p:nvPicPr>
        <p:blipFill>
          <a:blip r:embed="rId6"/>
          <a:stretch>
            <a:fillRect/>
          </a:stretch>
        </p:blipFill>
        <p:spPr>
          <a:xfrm>
            <a:off x="4466625" y="3572946"/>
            <a:ext cx="1434641" cy="1940484"/>
          </a:xfrm>
          <a:prstGeom prst="rect">
            <a:avLst/>
          </a:prstGeom>
        </p:spPr>
      </p:pic>
    </p:spTree>
    <p:extLst>
      <p:ext uri="{BB962C8B-B14F-4D97-AF65-F5344CB8AC3E}">
        <p14:creationId xmlns:p14="http://schemas.microsoft.com/office/powerpoint/2010/main" val="218509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4624"/>
            <a:ext cx="8496944" cy="10649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Routines</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Calibri"/>
                <a:ea typeface="+mn-ea"/>
                <a:cs typeface="+mn-cs"/>
              </a:rPr>
              <a:t>8.40 am</a:t>
            </a:r>
            <a:r>
              <a:rPr kumimoji="0" lang="en-US" sz="2000" b="0" i="0" u="none" strike="noStrike" kern="1200" cap="none" spc="0" normalizeH="0" baseline="0" noProof="0" dirty="0">
                <a:ln>
                  <a:noFill/>
                </a:ln>
                <a:effectLst/>
                <a:uLnTx/>
                <a:uFillTx/>
                <a:latin typeface="Calibri"/>
                <a:ea typeface="+mn-ea"/>
                <a:cs typeface="+mn-cs"/>
              </a:rPr>
              <a:t> – Mrs Bamforth will open the gates. Children to come to their classroom (Early Morning Task</a:t>
            </a:r>
            <a:r>
              <a:rPr kumimoji="0" lang="en-US" sz="2000" b="0" i="0" u="none" strike="noStrike" kern="1200" cap="none" spc="0" normalizeH="0" baseline="0" noProof="0" dirty="0" smtClean="0">
                <a:ln>
                  <a:noFill/>
                </a:ln>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Calibri"/>
                <a:ea typeface="+mn-ea"/>
                <a:cs typeface="+mn-cs"/>
              </a:rPr>
              <a:t>9am</a:t>
            </a:r>
            <a:r>
              <a:rPr kumimoji="0" lang="en-US" sz="2000" b="0" i="0" u="sng" strike="noStrike" kern="1200" cap="none" spc="0" normalizeH="0" baseline="0" noProof="0" dirty="0">
                <a:ln>
                  <a:noFill/>
                </a:ln>
                <a:effectLst/>
                <a:uLnTx/>
                <a:uFillTx/>
                <a:latin typeface="Calibri"/>
                <a:ea typeface="+mn-ea"/>
                <a:cs typeface="+mn-cs"/>
              </a:rPr>
              <a:t> – </a:t>
            </a:r>
            <a:r>
              <a:rPr kumimoji="0" lang="en-US" sz="2000" b="1" i="0" u="sng" strike="noStrike" kern="1200" cap="none" spc="0" normalizeH="0" baseline="0" noProof="0" dirty="0">
                <a:ln>
                  <a:noFill/>
                </a:ln>
                <a:effectLst/>
                <a:uLnTx/>
                <a:uFillTx/>
                <a:latin typeface="Calibri"/>
                <a:ea typeface="+mn-ea"/>
                <a:cs typeface="+mn-cs"/>
              </a:rPr>
              <a:t>10 am </a:t>
            </a:r>
            <a:r>
              <a:rPr kumimoji="0" lang="en-US" sz="2000" b="0" i="0" u="none" strike="noStrike" kern="1200" cap="none" spc="0" normalizeH="0" baseline="0" noProof="0" dirty="0">
                <a:ln>
                  <a:noFill/>
                </a:ln>
                <a:effectLst/>
                <a:uLnTx/>
                <a:uFillTx/>
                <a:latin typeface="Calibri"/>
                <a:ea typeface="+mn-ea"/>
                <a:cs typeface="+mn-cs"/>
              </a:rPr>
              <a:t>Session </a:t>
            </a:r>
            <a:r>
              <a:rPr kumimoji="0" lang="en-US" sz="2000" b="0" i="0" u="none" strike="noStrike" kern="1200" cap="none" spc="0" normalizeH="0" baseline="0" noProof="0" dirty="0" smtClean="0">
                <a:ln>
                  <a:noFill/>
                </a:ln>
                <a:effectLst/>
                <a:uLnTx/>
                <a:uFillTx/>
                <a:latin typeface="Calibri"/>
                <a:ea typeface="+mn-ea"/>
                <a:cs typeface="+mn-cs"/>
              </a:rPr>
              <a:t>1- </a:t>
            </a:r>
            <a:r>
              <a:rPr kumimoji="0" lang="en-US" sz="2000" b="0" i="0" u="none" strike="noStrike" kern="1200" cap="none" spc="0" normalizeH="0" baseline="0" noProof="0" dirty="0" err="1" smtClean="0">
                <a:ln>
                  <a:noFill/>
                </a:ln>
                <a:effectLst/>
                <a:uLnTx/>
                <a:uFillTx/>
                <a:latin typeface="Calibri"/>
                <a:ea typeface="+mn-ea"/>
                <a:cs typeface="+mn-cs"/>
              </a:rPr>
              <a:t>Maths</a:t>
            </a:r>
            <a:r>
              <a:rPr kumimoji="0" lang="en-US" sz="2000" b="0" i="0" u="none" strike="noStrike" kern="1200" cap="none" spc="0" normalizeH="0" baseline="0" noProof="0" dirty="0" smtClean="0">
                <a:ln>
                  <a:noFill/>
                </a:ln>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effectLst/>
                <a:uLnTx/>
                <a:uFillTx/>
                <a:latin typeface="Calibri"/>
                <a:ea typeface="+mn-ea"/>
                <a:cs typeface="+mn-cs"/>
              </a:rPr>
              <a:t>10.00 am to 10.15 am </a:t>
            </a:r>
            <a:r>
              <a:rPr kumimoji="0" lang="en-US" sz="2000" b="0" i="0" u="none" strike="noStrike" kern="1200" cap="none" spc="0" normalizeH="0" baseline="0" noProof="0" dirty="0">
                <a:ln>
                  <a:noFill/>
                </a:ln>
                <a:effectLst/>
                <a:uLnTx/>
                <a:uFillTx/>
                <a:latin typeface="Calibri"/>
                <a:ea typeface="+mn-ea"/>
                <a:cs typeface="+mn-cs"/>
              </a:rPr>
              <a:t>Daily Assembly </a:t>
            </a:r>
            <a:endParaRPr kumimoji="0" lang="en-US" sz="2000" b="0" i="0" u="none" strike="noStrike" kern="1200" cap="none" spc="0" normalizeH="0" baseline="0" noProof="0" dirty="0" smtClean="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dirty="0">
                <a:latin typeface="Calibri"/>
              </a:rPr>
              <a:t>10.15</a:t>
            </a:r>
            <a:r>
              <a:rPr lang="en-US" sz="2000" dirty="0">
                <a:latin typeface="Calibri"/>
              </a:rPr>
              <a:t> </a:t>
            </a:r>
            <a:r>
              <a:rPr lang="en-US" sz="2000" dirty="0" smtClean="0">
                <a:latin typeface="Calibri"/>
              </a:rPr>
              <a:t>Playtime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smtClean="0">
                <a:ln>
                  <a:noFill/>
                </a:ln>
                <a:effectLst/>
                <a:uLnTx/>
                <a:uFillTx/>
                <a:latin typeface="Calibri"/>
                <a:ea typeface="+mn-ea"/>
                <a:cs typeface="+mn-cs"/>
              </a:rPr>
              <a:t>10.35am </a:t>
            </a:r>
            <a:r>
              <a:rPr kumimoji="0" lang="en-GB" sz="2000" b="0" i="0" u="none" strike="noStrike" kern="1200" cap="none" spc="0" normalizeH="0" baseline="0" noProof="0" dirty="0">
                <a:ln>
                  <a:noFill/>
                </a:ln>
                <a:effectLst/>
                <a:uLnTx/>
                <a:uFillTx/>
                <a:latin typeface="Calibri"/>
                <a:ea typeface="+mn-ea"/>
                <a:cs typeface="+mn-cs"/>
              </a:rPr>
              <a:t>– </a:t>
            </a:r>
            <a:r>
              <a:rPr lang="en-GB" sz="2000" dirty="0" smtClean="0">
                <a:latin typeface="Calibri"/>
              </a:rPr>
              <a:t>Phonics/Reading Group sessions</a:t>
            </a:r>
            <a:endParaRPr lang="en-GB" sz="2000" dirty="0">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11.15am</a:t>
            </a:r>
            <a:r>
              <a:rPr kumimoji="0" lang="en-GB" sz="2000" b="0" i="0" u="none" strike="noStrike" kern="1200" cap="none" spc="0" normalizeH="0" baseline="0" noProof="0" dirty="0">
                <a:ln>
                  <a:noFill/>
                </a:ln>
                <a:effectLst/>
                <a:uLnTx/>
                <a:uFillTx/>
                <a:latin typeface="Calibri"/>
                <a:ea typeface="+mn-ea"/>
                <a:cs typeface="+mn-cs"/>
              </a:rPr>
              <a:t> – </a:t>
            </a:r>
            <a:r>
              <a:rPr lang="en-GB" sz="2000" dirty="0">
                <a:latin typeface="Calibri"/>
              </a:rPr>
              <a:t>Session 2</a:t>
            </a:r>
            <a:endParaRPr kumimoji="0" lang="en-GB" sz="2000" b="0" i="0" u="none" strike="noStrike" kern="1200" cap="none" spc="0" normalizeH="0" baseline="0" noProof="0" dirty="0">
              <a:ln>
                <a:noFill/>
              </a:ln>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12.15 pm</a:t>
            </a:r>
            <a:r>
              <a:rPr kumimoji="0" lang="en-GB" sz="2000" b="0" i="0" u="none" strike="noStrike" kern="1200" cap="none" spc="0" normalizeH="0" baseline="0" noProof="0" dirty="0">
                <a:ln>
                  <a:noFill/>
                </a:ln>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1pm</a:t>
            </a:r>
            <a:r>
              <a:rPr kumimoji="0" lang="en-GB" sz="2000" b="0" i="0" u="none" strike="noStrike" kern="1200" cap="none" spc="0" normalizeH="0" baseline="0" noProof="0" dirty="0">
                <a:ln>
                  <a:noFill/>
                </a:ln>
                <a:effectLst/>
                <a:uLnTx/>
                <a:uFillTx/>
                <a:latin typeface="Calibri"/>
                <a:ea typeface="+mn-ea"/>
                <a:cs typeface="+mn-cs"/>
              </a:rPr>
              <a:t> – Foundation subjects/daily mile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effectLst/>
                <a:uLnTx/>
                <a:uFillTx/>
                <a:latin typeface="Calibri"/>
                <a:ea typeface="+mn-ea"/>
                <a:cs typeface="+mn-cs"/>
              </a:rPr>
              <a:t>3.15pm </a:t>
            </a:r>
            <a:r>
              <a:rPr kumimoji="0" lang="en-GB" sz="2000" b="0" i="0" u="none" strike="noStrike" kern="1200" cap="none" spc="0" normalizeH="0" baseline="0" noProof="0" dirty="0">
                <a:ln>
                  <a:noFill/>
                </a:ln>
                <a:effectLst/>
                <a:uLnTx/>
                <a:uFillTx/>
                <a:latin typeface="Calibri"/>
                <a:ea typeface="+mn-ea"/>
                <a:cs typeface="+mn-cs"/>
              </a:rPr>
              <a:t>– Home time - children will be brought to the playground. </a:t>
            </a:r>
            <a:r>
              <a:rPr kumimoji="0" lang="en-GB" sz="2000" b="0" i="0" u="none" strike="noStrike" kern="1200" cap="none" spc="0" normalizeH="0" baseline="0" noProof="0" dirty="0" smtClean="0">
                <a:ln>
                  <a:noFill/>
                </a:ln>
                <a:effectLst/>
                <a:uLnTx/>
                <a:uFillTx/>
                <a:latin typeface="Calibri"/>
                <a:ea typeface="+mn-ea"/>
                <a:cs typeface="+mn-cs"/>
              </a:rPr>
              <a:t>If</a:t>
            </a:r>
            <a:r>
              <a:rPr kumimoji="0" lang="en-GB" sz="2000" b="0" i="0" u="none" strike="noStrike" kern="1200" cap="none" spc="0" normalizeH="0" noProof="0" dirty="0" smtClean="0">
                <a:ln>
                  <a:noFill/>
                </a:ln>
                <a:effectLst/>
                <a:uLnTx/>
                <a:uFillTx/>
                <a:latin typeface="Calibri"/>
                <a:ea typeface="+mn-ea"/>
                <a:cs typeface="+mn-cs"/>
              </a:rPr>
              <a:t> you need to speak to myself or another adult dismissing, please wait until we have released most children. Thank you.</a:t>
            </a: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34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352928" cy="646331"/>
          </a:xfrm>
          <a:prstGeom prst="rect">
            <a:avLst/>
          </a:prstGeom>
          <a:noFill/>
        </p:spPr>
        <p:txBody>
          <a:bodyPr wrap="square" rtlCol="0">
            <a:spAutoFit/>
          </a:bodyPr>
          <a:lstStyle/>
          <a:p>
            <a:pPr algn="ctr"/>
            <a:r>
              <a:rPr lang="en-GB" sz="3600" u="sng" dirty="0">
                <a:solidFill>
                  <a:srgbClr val="FF0000"/>
                </a:solidFill>
              </a:rPr>
              <a:t>Timetable</a:t>
            </a:r>
          </a:p>
        </p:txBody>
      </p:sp>
      <p:pic>
        <p:nvPicPr>
          <p:cNvPr id="3" name="Picture 2"/>
          <p:cNvPicPr>
            <a:picLocks noChangeAspect="1"/>
          </p:cNvPicPr>
          <p:nvPr/>
        </p:nvPicPr>
        <p:blipFill>
          <a:blip r:embed="rId2"/>
          <a:stretch>
            <a:fillRect/>
          </a:stretch>
        </p:blipFill>
        <p:spPr>
          <a:xfrm>
            <a:off x="107504" y="980728"/>
            <a:ext cx="8814429" cy="5256584"/>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8" y="350298"/>
            <a:ext cx="8208912" cy="1015663"/>
          </a:xfrm>
          <a:prstGeom prst="rect">
            <a:avLst/>
          </a:prstGeom>
          <a:noFill/>
        </p:spPr>
        <p:txBody>
          <a:bodyPr wrap="square" rtlCol="0">
            <a:spAutoFit/>
          </a:bodyPr>
          <a:lstStyle/>
          <a:p>
            <a:pPr algn="ctr"/>
            <a:r>
              <a:rPr lang="en-US" sz="3600" u="sng" dirty="0">
                <a:solidFill>
                  <a:srgbClr val="FF0000"/>
                </a:solidFill>
                <a:latin typeface="+mj-lt"/>
              </a:rPr>
              <a:t>Expectations</a:t>
            </a:r>
          </a:p>
          <a:p>
            <a:endParaRPr lang="en-US" sz="1200" dirty="0">
              <a:latin typeface="+mj-lt"/>
            </a:endParaRPr>
          </a:p>
          <a:p>
            <a:pPr algn="ctr"/>
            <a:endParaRPr lang="en-GB" sz="1200" dirty="0">
              <a:latin typeface="+mj-lt"/>
            </a:endParaRPr>
          </a:p>
        </p:txBody>
      </p:sp>
      <p:sp>
        <p:nvSpPr>
          <p:cNvPr id="4" name="TextBox 3"/>
          <p:cNvSpPr txBox="1"/>
          <p:nvPr/>
        </p:nvSpPr>
        <p:spPr>
          <a:xfrm>
            <a:off x="683568" y="1052736"/>
            <a:ext cx="7848872" cy="646331"/>
          </a:xfrm>
          <a:prstGeom prst="rect">
            <a:avLst/>
          </a:prstGeom>
          <a:noFill/>
        </p:spPr>
        <p:txBody>
          <a:bodyPr wrap="square" rtlCol="0">
            <a:spAutoFit/>
          </a:bodyPr>
          <a:lstStyle/>
          <a:p>
            <a:pPr algn="ctr"/>
            <a:r>
              <a:rPr lang="en-GB" sz="3600" b="1" i="1" u="sng" dirty="0" smtClean="0"/>
              <a:t>Our Class Vision</a:t>
            </a:r>
            <a:endParaRPr lang="en-GB" sz="3600" b="1" i="1" u="sng" dirty="0"/>
          </a:p>
        </p:txBody>
      </p:sp>
      <p:pic>
        <p:nvPicPr>
          <p:cNvPr id="3" name="Picture 2"/>
          <p:cNvPicPr>
            <a:picLocks noChangeAspect="1"/>
          </p:cNvPicPr>
          <p:nvPr/>
        </p:nvPicPr>
        <p:blipFill>
          <a:blip r:embed="rId2"/>
          <a:stretch>
            <a:fillRect/>
          </a:stretch>
        </p:blipFill>
        <p:spPr>
          <a:xfrm>
            <a:off x="367940" y="1916832"/>
            <a:ext cx="8330524" cy="3967186"/>
          </a:xfrm>
          <a:prstGeom prst="rect">
            <a:avLst/>
          </a:prstGeom>
        </p:spPr>
      </p:pic>
    </p:spTree>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2194</TotalTime>
  <Words>635</Words>
  <Application>Microsoft Office PowerPoint</Application>
  <PresentationFormat>On-screen Show (4:3)</PresentationFormat>
  <Paragraphs>111</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Composite</vt:lpstr>
      <vt:lpstr>Welcome to Great Oaks!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Head Teacher</cp:lastModifiedBy>
  <cp:revision>71</cp:revision>
  <dcterms:created xsi:type="dcterms:W3CDTF">2016-09-07T12:42:28Z</dcterms:created>
  <dcterms:modified xsi:type="dcterms:W3CDTF">2023-09-08T12:35:18Z</dcterms:modified>
</cp:coreProperties>
</file>