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8288000" cy="10287000"/>
  <p:notesSz cx="6858000" cy="9144000"/>
  <p:embeddedFontLst>
    <p:embeddedFont>
      <p:font typeface="DM Serif Display" pitchFamily="2" charset="0"/>
      <p:regular r:id="rId21"/>
      <p:italic r:id="rId22"/>
    </p:embeddedFont>
    <p:embeddedFont>
      <p:font typeface="Poppins" panose="00000500000000000000" pitchFamily="2" charset="0"/>
      <p:regular r:id="rId23"/>
      <p:bold r:id="rId24"/>
      <p:italic r:id="rId25"/>
      <p:boldItalic r:id="rId26"/>
    </p:embeddedFont>
    <p:embeddedFont>
      <p:font typeface="Poppins Bold" panose="00000800000000000000" pitchFamily="2"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65C72-3FF9-8E77-1CE4-81053EDA733D}" v="3" dt="2025-09-08T11:53:05.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Wisniewski" userId="S::h.wisniewski@ripponden.calderdale.sch.uk::90120458-3d96-4fd2-9223-fbc498fa06f9" providerId="AD" clId="Web-{2A765C72-3FF9-8E77-1CE4-81053EDA733D}"/>
    <pc:docChg chg="modSld">
      <pc:chgData name="H.Wisniewski" userId="S::h.wisniewski@ripponden.calderdale.sch.uk::90120458-3d96-4fd2-9223-fbc498fa06f9" providerId="AD" clId="Web-{2A765C72-3FF9-8E77-1CE4-81053EDA733D}" dt="2025-09-08T11:53:05.066" v="2" actId="14100"/>
      <pc:docMkLst>
        <pc:docMk/>
      </pc:docMkLst>
      <pc:sldChg chg="modSp">
        <pc:chgData name="H.Wisniewski" userId="S::h.wisniewski@ripponden.calderdale.sch.uk::90120458-3d96-4fd2-9223-fbc498fa06f9" providerId="AD" clId="Web-{2A765C72-3FF9-8E77-1CE4-81053EDA733D}" dt="2025-09-08T11:53:05.066" v="2" actId="14100"/>
        <pc:sldMkLst>
          <pc:docMk/>
          <pc:sldMk cId="0" sldId="261"/>
        </pc:sldMkLst>
        <pc:spChg chg="mod">
          <ac:chgData name="H.Wisniewski" userId="S::h.wisniewski@ripponden.calderdale.sch.uk::90120458-3d96-4fd2-9223-fbc498fa06f9" providerId="AD" clId="Web-{2A765C72-3FF9-8E77-1CE4-81053EDA733D}" dt="2025-09-08T11:53:05.066" v="2" actId="14100"/>
          <ac:spMkLst>
            <pc:docMk/>
            <pc:sldMk cId="0" sldId="261"/>
            <ac:spMk id="2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Developing Oracy Skills</a:t>
            </a:r>
          </a:p>
          <a:p>
            <a:r>
              <a:rPr lang="en-US"/>
              <a:t>“We’re really focusing on helping children become confident speakers and good listeners. This means giving them lots of opportunities to share their ideas, explain their thinking, and take part in discussions. Strong oracy skills don’t just help with learning in the classroom — they also build confidence, friendships, and future life skills.”</a:t>
            </a:r>
          </a:p>
          <a:p>
            <a:r>
              <a:rPr lang="en-US"/>
              <a:t>2. Strengthening Writing Skills</a:t>
            </a:r>
          </a:p>
          <a:p>
            <a:r>
              <a:rPr lang="en-US"/>
              <a:t>“In writing, we’re continuing to build those essential building blocks like handwriting, spelling, and sentence structure, while also encouraging creativity and a love of writing. By giving children a clear writing process to follow — from planning, drafting, editing and improving — we’re helping them become more independent and resilient writers.”</a:t>
            </a:r>
          </a:p>
          <a:p>
            <a:r>
              <a:rPr lang="en-US"/>
              <a:t>3. Developing SEND Provision</a:t>
            </a:r>
          </a:p>
          <a:p>
            <a:r>
              <a:rPr lang="en-US"/>
              <a:t>“We’re committed to making sure every child, whatever their needs, has the right support to thrive. This year we’re strengthening the way we support children with additional needs, making sure strategies are in place across the whole school so that all children can access learning and make great progress.”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hyperlink" Target="http://www.ripponden.calderdale.sch.uk"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sv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79" y="-60997"/>
            <a:ext cx="18433758" cy="10408994"/>
            <a:chOff x="0" y="0"/>
            <a:chExt cx="4854982" cy="2741463"/>
          </a:xfrm>
        </p:grpSpPr>
        <p:sp>
          <p:nvSpPr>
            <p:cNvPr id="3" name="Freeform 3"/>
            <p:cNvSpPr/>
            <p:nvPr/>
          </p:nvSpPr>
          <p:spPr>
            <a:xfrm>
              <a:off x="0" y="0"/>
              <a:ext cx="4854982" cy="2741463"/>
            </a:xfrm>
            <a:custGeom>
              <a:avLst/>
              <a:gdLst/>
              <a:ahLst/>
              <a:cxnLst/>
              <a:rect l="l" t="t" r="r" b="b"/>
              <a:pathLst>
                <a:path w="4854982" h="2741463">
                  <a:moveTo>
                    <a:pt x="0" y="0"/>
                  </a:moveTo>
                  <a:lnTo>
                    <a:pt x="4854982" y="0"/>
                  </a:lnTo>
                  <a:lnTo>
                    <a:pt x="4854982" y="2741463"/>
                  </a:lnTo>
                  <a:lnTo>
                    <a:pt x="0" y="2741463"/>
                  </a:lnTo>
                  <a:close/>
                </a:path>
              </a:pathLst>
            </a:custGeom>
            <a:solidFill>
              <a:srgbClr val="F2EDE7"/>
            </a:solidFill>
          </p:spPr>
        </p:sp>
        <p:sp>
          <p:nvSpPr>
            <p:cNvPr id="4" name="TextBox 4"/>
            <p:cNvSpPr txBox="1"/>
            <p:nvPr/>
          </p:nvSpPr>
          <p:spPr>
            <a:xfrm>
              <a:off x="0" y="-57150"/>
              <a:ext cx="4854982" cy="27986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2879" y="0"/>
            <a:ext cx="5405204" cy="5668787"/>
            <a:chOff x="0" y="0"/>
            <a:chExt cx="1423593" cy="1493014"/>
          </a:xfrm>
        </p:grpSpPr>
        <p:sp>
          <p:nvSpPr>
            <p:cNvPr id="6" name="Freeform 6"/>
            <p:cNvSpPr/>
            <p:nvPr/>
          </p:nvSpPr>
          <p:spPr>
            <a:xfrm>
              <a:off x="0" y="0"/>
              <a:ext cx="1423593" cy="1493014"/>
            </a:xfrm>
            <a:custGeom>
              <a:avLst/>
              <a:gdLst/>
              <a:ahLst/>
              <a:cxnLst/>
              <a:rect l="l" t="t" r="r" b="b"/>
              <a:pathLst>
                <a:path w="1423593" h="1493014">
                  <a:moveTo>
                    <a:pt x="0" y="0"/>
                  </a:moveTo>
                  <a:lnTo>
                    <a:pt x="1423593" y="0"/>
                  </a:lnTo>
                  <a:lnTo>
                    <a:pt x="1423593" y="1493014"/>
                  </a:lnTo>
                  <a:lnTo>
                    <a:pt x="0" y="1493014"/>
                  </a:lnTo>
                  <a:close/>
                </a:path>
              </a:pathLst>
            </a:custGeom>
            <a:solidFill>
              <a:srgbClr val="644A3E"/>
            </a:solidFill>
          </p:spPr>
        </p:sp>
        <p:sp>
          <p:nvSpPr>
            <p:cNvPr id="7" name="TextBox 7"/>
            <p:cNvSpPr txBox="1"/>
            <p:nvPr/>
          </p:nvSpPr>
          <p:spPr>
            <a:xfrm>
              <a:off x="0" y="-57150"/>
              <a:ext cx="1423593" cy="1550164"/>
            </a:xfrm>
            <a:prstGeom prst="rect">
              <a:avLst/>
            </a:prstGeom>
          </p:spPr>
          <p:txBody>
            <a:bodyPr lIns="50800" tIns="50800" rIns="50800" bIns="50800" rtlCol="0" anchor="ctr"/>
            <a:lstStyle/>
            <a:p>
              <a:pPr algn="ctr">
                <a:lnSpc>
                  <a:spcPts val="2659"/>
                </a:lnSpc>
              </a:pPr>
              <a:endParaRPr/>
            </a:p>
          </p:txBody>
        </p:sp>
      </p:grpSp>
      <p:grpSp>
        <p:nvGrpSpPr>
          <p:cNvPr id="8" name="Group 8"/>
          <p:cNvGrpSpPr>
            <a:grpSpLocks noChangeAspect="1"/>
          </p:cNvGrpSpPr>
          <p:nvPr/>
        </p:nvGrpSpPr>
        <p:grpSpPr>
          <a:xfrm>
            <a:off x="1028700" y="1948116"/>
            <a:ext cx="6390793" cy="6390768"/>
            <a:chOff x="0" y="0"/>
            <a:chExt cx="6350025" cy="6350000"/>
          </a:xfrm>
        </p:grpSpPr>
        <p:sp>
          <p:nvSpPr>
            <p:cNvPr id="9" name="Freeform 9"/>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a:stretch>
                <a:fillRect t="-16666" b="-16666"/>
              </a:stretch>
            </a:blipFill>
          </p:spPr>
        </p:sp>
      </p:grpSp>
      <p:grpSp>
        <p:nvGrpSpPr>
          <p:cNvPr id="10" name="Group 10"/>
          <p:cNvGrpSpPr/>
          <p:nvPr/>
        </p:nvGrpSpPr>
        <p:grpSpPr>
          <a:xfrm>
            <a:off x="15824453" y="9258300"/>
            <a:ext cx="2688826" cy="1242097"/>
            <a:chOff x="0" y="0"/>
            <a:chExt cx="708168" cy="327137"/>
          </a:xfrm>
        </p:grpSpPr>
        <p:sp>
          <p:nvSpPr>
            <p:cNvPr id="11" name="Freeform 11"/>
            <p:cNvSpPr/>
            <p:nvPr/>
          </p:nvSpPr>
          <p:spPr>
            <a:xfrm>
              <a:off x="0" y="0"/>
              <a:ext cx="708168" cy="327137"/>
            </a:xfrm>
            <a:custGeom>
              <a:avLst/>
              <a:gdLst/>
              <a:ahLst/>
              <a:cxnLst/>
              <a:rect l="l" t="t" r="r" b="b"/>
              <a:pathLst>
                <a:path w="708168" h="327137">
                  <a:moveTo>
                    <a:pt x="0" y="0"/>
                  </a:moveTo>
                  <a:lnTo>
                    <a:pt x="708168" y="0"/>
                  </a:lnTo>
                  <a:lnTo>
                    <a:pt x="708168" y="327137"/>
                  </a:lnTo>
                  <a:lnTo>
                    <a:pt x="0" y="327137"/>
                  </a:lnTo>
                  <a:close/>
                </a:path>
              </a:pathLst>
            </a:custGeom>
            <a:solidFill>
              <a:srgbClr val="644A3E"/>
            </a:solidFill>
          </p:spPr>
        </p:sp>
        <p:sp>
          <p:nvSpPr>
            <p:cNvPr id="12" name="TextBox 12"/>
            <p:cNvSpPr txBox="1"/>
            <p:nvPr/>
          </p:nvSpPr>
          <p:spPr>
            <a:xfrm>
              <a:off x="0" y="-57150"/>
              <a:ext cx="708168" cy="384287"/>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649877" y="9210675"/>
            <a:ext cx="8069370" cy="47625"/>
            <a:chOff x="0" y="0"/>
            <a:chExt cx="2125266" cy="12543"/>
          </a:xfrm>
        </p:grpSpPr>
        <p:sp>
          <p:nvSpPr>
            <p:cNvPr id="14" name="Freeform 14"/>
            <p:cNvSpPr/>
            <p:nvPr/>
          </p:nvSpPr>
          <p:spPr>
            <a:xfrm>
              <a:off x="0" y="0"/>
              <a:ext cx="2125266" cy="12543"/>
            </a:xfrm>
            <a:custGeom>
              <a:avLst/>
              <a:gdLst/>
              <a:ahLst/>
              <a:cxnLst/>
              <a:rect l="l" t="t" r="r" b="b"/>
              <a:pathLst>
                <a:path w="2125266" h="12543">
                  <a:moveTo>
                    <a:pt x="0" y="0"/>
                  </a:moveTo>
                  <a:lnTo>
                    <a:pt x="2125266" y="0"/>
                  </a:lnTo>
                  <a:lnTo>
                    <a:pt x="2125266" y="12543"/>
                  </a:lnTo>
                  <a:lnTo>
                    <a:pt x="0" y="12543"/>
                  </a:lnTo>
                  <a:close/>
                </a:path>
              </a:pathLst>
            </a:custGeom>
            <a:solidFill>
              <a:srgbClr val="644A3E"/>
            </a:solidFill>
          </p:spPr>
        </p:sp>
        <p:sp>
          <p:nvSpPr>
            <p:cNvPr id="15" name="TextBox 15"/>
            <p:cNvSpPr txBox="1"/>
            <p:nvPr/>
          </p:nvSpPr>
          <p:spPr>
            <a:xfrm>
              <a:off x="0" y="-57150"/>
              <a:ext cx="2125266" cy="69693"/>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8306969" y="981075"/>
            <a:ext cx="9981031" cy="47625"/>
            <a:chOff x="0" y="0"/>
            <a:chExt cx="2628749" cy="12543"/>
          </a:xfrm>
        </p:grpSpPr>
        <p:sp>
          <p:nvSpPr>
            <p:cNvPr id="17" name="Freeform 17"/>
            <p:cNvSpPr/>
            <p:nvPr/>
          </p:nvSpPr>
          <p:spPr>
            <a:xfrm>
              <a:off x="0" y="0"/>
              <a:ext cx="2628749" cy="12543"/>
            </a:xfrm>
            <a:custGeom>
              <a:avLst/>
              <a:gdLst/>
              <a:ahLst/>
              <a:cxnLst/>
              <a:rect l="l" t="t" r="r" b="b"/>
              <a:pathLst>
                <a:path w="2628749" h="12543">
                  <a:moveTo>
                    <a:pt x="0" y="0"/>
                  </a:moveTo>
                  <a:lnTo>
                    <a:pt x="2628749" y="0"/>
                  </a:lnTo>
                  <a:lnTo>
                    <a:pt x="2628749" y="12543"/>
                  </a:lnTo>
                  <a:lnTo>
                    <a:pt x="0" y="12543"/>
                  </a:lnTo>
                  <a:close/>
                </a:path>
              </a:pathLst>
            </a:custGeom>
            <a:solidFill>
              <a:srgbClr val="644A3E"/>
            </a:solidFill>
          </p:spPr>
        </p:sp>
        <p:sp>
          <p:nvSpPr>
            <p:cNvPr id="18" name="TextBox 18"/>
            <p:cNvSpPr txBox="1"/>
            <p:nvPr/>
          </p:nvSpPr>
          <p:spPr>
            <a:xfrm>
              <a:off x="0" y="-57150"/>
              <a:ext cx="2628749" cy="69693"/>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rot="5400000">
            <a:off x="16560687" y="7640271"/>
            <a:ext cx="645524" cy="751701"/>
          </a:xfrm>
          <a:custGeom>
            <a:avLst/>
            <a:gdLst/>
            <a:ahLst/>
            <a:cxnLst/>
            <a:rect l="l" t="t" r="r" b="b"/>
            <a:pathLst>
              <a:path w="645524" h="751701">
                <a:moveTo>
                  <a:pt x="0" y="0"/>
                </a:moveTo>
                <a:lnTo>
                  <a:pt x="645524" y="0"/>
                </a:lnTo>
                <a:lnTo>
                  <a:pt x="645524" y="751702"/>
                </a:lnTo>
                <a:lnTo>
                  <a:pt x="0" y="7517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0" name="TextBox 20"/>
          <p:cNvSpPr txBox="1"/>
          <p:nvPr/>
        </p:nvSpPr>
        <p:spPr>
          <a:xfrm>
            <a:off x="10149621" y="1719516"/>
            <a:ext cx="6295727" cy="2057400"/>
          </a:xfrm>
          <a:prstGeom prst="rect">
            <a:avLst/>
          </a:prstGeom>
        </p:spPr>
        <p:txBody>
          <a:bodyPr lIns="0" tIns="0" rIns="0" bIns="0" rtlCol="0" anchor="t">
            <a:spAutoFit/>
          </a:bodyPr>
          <a:lstStyle/>
          <a:p>
            <a:pPr algn="ctr">
              <a:lnSpc>
                <a:spcPts val="16800"/>
              </a:lnSpc>
            </a:pPr>
            <a:r>
              <a:rPr lang="en-US" sz="12000">
                <a:solidFill>
                  <a:srgbClr val="644A3E"/>
                </a:solidFill>
                <a:latin typeface="DM Serif Display"/>
                <a:ea typeface="DM Serif Display"/>
                <a:cs typeface="DM Serif Display"/>
                <a:sym typeface="DM Serif Display"/>
              </a:rPr>
              <a:t>Welcome</a:t>
            </a:r>
          </a:p>
        </p:txBody>
      </p:sp>
      <p:sp>
        <p:nvSpPr>
          <p:cNvPr id="21" name="TextBox 21"/>
          <p:cNvSpPr txBox="1"/>
          <p:nvPr/>
        </p:nvSpPr>
        <p:spPr>
          <a:xfrm>
            <a:off x="8313071" y="3086100"/>
            <a:ext cx="8639621" cy="2057400"/>
          </a:xfrm>
          <a:prstGeom prst="rect">
            <a:avLst/>
          </a:prstGeom>
        </p:spPr>
        <p:txBody>
          <a:bodyPr lIns="0" tIns="0" rIns="0" bIns="0" rtlCol="0" anchor="t">
            <a:spAutoFit/>
          </a:bodyPr>
          <a:lstStyle/>
          <a:p>
            <a:pPr algn="ctr">
              <a:lnSpc>
                <a:spcPts val="16800"/>
              </a:lnSpc>
            </a:pPr>
            <a:r>
              <a:rPr lang="en-US" sz="12000">
                <a:solidFill>
                  <a:srgbClr val="644A3E"/>
                </a:solidFill>
                <a:latin typeface="DM Serif Display"/>
                <a:ea typeface="DM Serif Display"/>
                <a:cs typeface="DM Serif Display"/>
                <a:sym typeface="DM Serif Display"/>
              </a:rPr>
              <a:t>To Saplings! </a:t>
            </a:r>
          </a:p>
        </p:txBody>
      </p:sp>
      <p:sp>
        <p:nvSpPr>
          <p:cNvPr id="22" name="Freeform 22"/>
          <p:cNvSpPr/>
          <p:nvPr/>
        </p:nvSpPr>
        <p:spPr>
          <a:xfrm rot="5400000">
            <a:off x="8360058" y="5292937"/>
            <a:ext cx="645524" cy="751701"/>
          </a:xfrm>
          <a:custGeom>
            <a:avLst/>
            <a:gdLst/>
            <a:ahLst/>
            <a:cxnLst/>
            <a:rect l="l" t="t" r="r" b="b"/>
            <a:pathLst>
              <a:path w="645524" h="751701">
                <a:moveTo>
                  <a:pt x="0" y="0"/>
                </a:moveTo>
                <a:lnTo>
                  <a:pt x="645523" y="0"/>
                </a:lnTo>
                <a:lnTo>
                  <a:pt x="645523" y="751701"/>
                </a:lnTo>
                <a:lnTo>
                  <a:pt x="0" y="7517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79" y="-60997"/>
            <a:ext cx="18433758" cy="10408994"/>
            <a:chOff x="0" y="0"/>
            <a:chExt cx="4854982" cy="2741463"/>
          </a:xfrm>
        </p:grpSpPr>
        <p:sp>
          <p:nvSpPr>
            <p:cNvPr id="3" name="Freeform 3"/>
            <p:cNvSpPr/>
            <p:nvPr/>
          </p:nvSpPr>
          <p:spPr>
            <a:xfrm>
              <a:off x="0" y="0"/>
              <a:ext cx="4854982" cy="2741463"/>
            </a:xfrm>
            <a:custGeom>
              <a:avLst/>
              <a:gdLst/>
              <a:ahLst/>
              <a:cxnLst/>
              <a:rect l="l" t="t" r="r" b="b"/>
              <a:pathLst>
                <a:path w="4854982" h="2741463">
                  <a:moveTo>
                    <a:pt x="0" y="0"/>
                  </a:moveTo>
                  <a:lnTo>
                    <a:pt x="4854982" y="0"/>
                  </a:lnTo>
                  <a:lnTo>
                    <a:pt x="4854982" y="2741463"/>
                  </a:lnTo>
                  <a:lnTo>
                    <a:pt x="0" y="2741463"/>
                  </a:lnTo>
                  <a:close/>
                </a:path>
              </a:pathLst>
            </a:custGeom>
            <a:solidFill>
              <a:srgbClr val="F2EDE7"/>
            </a:solidFill>
          </p:spPr>
        </p:sp>
        <p:sp>
          <p:nvSpPr>
            <p:cNvPr id="4" name="TextBox 4"/>
            <p:cNvSpPr txBox="1"/>
            <p:nvPr/>
          </p:nvSpPr>
          <p:spPr>
            <a:xfrm>
              <a:off x="0" y="-57150"/>
              <a:ext cx="4854982" cy="279861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6560687" y="8072969"/>
            <a:ext cx="645524" cy="751701"/>
          </a:xfrm>
          <a:custGeom>
            <a:avLst/>
            <a:gdLst/>
            <a:ahLst/>
            <a:cxnLst/>
            <a:rect l="l" t="t" r="r" b="b"/>
            <a:pathLst>
              <a:path w="645524" h="751701">
                <a:moveTo>
                  <a:pt x="0" y="0"/>
                </a:moveTo>
                <a:lnTo>
                  <a:pt x="645524" y="0"/>
                </a:lnTo>
                <a:lnTo>
                  <a:pt x="645524"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7211675" y="-410492"/>
            <a:ext cx="47625" cy="3688126"/>
            <a:chOff x="0" y="0"/>
            <a:chExt cx="12543" cy="971358"/>
          </a:xfrm>
        </p:grpSpPr>
        <p:sp>
          <p:nvSpPr>
            <p:cNvPr id="7" name="Freeform 7"/>
            <p:cNvSpPr/>
            <p:nvPr/>
          </p:nvSpPr>
          <p:spPr>
            <a:xfrm>
              <a:off x="0" y="0"/>
              <a:ext cx="12543" cy="971358"/>
            </a:xfrm>
            <a:custGeom>
              <a:avLst/>
              <a:gdLst/>
              <a:ahLst/>
              <a:cxnLst/>
              <a:rect l="l" t="t" r="r" b="b"/>
              <a:pathLst>
                <a:path w="12543" h="971358">
                  <a:moveTo>
                    <a:pt x="0" y="0"/>
                  </a:moveTo>
                  <a:lnTo>
                    <a:pt x="12543" y="0"/>
                  </a:lnTo>
                  <a:lnTo>
                    <a:pt x="12543" y="971358"/>
                  </a:lnTo>
                  <a:lnTo>
                    <a:pt x="0" y="971358"/>
                  </a:lnTo>
                  <a:close/>
                </a:path>
              </a:pathLst>
            </a:custGeom>
            <a:solidFill>
              <a:srgbClr val="F2EDE7"/>
            </a:solidFill>
          </p:spPr>
        </p:sp>
        <p:sp>
          <p:nvSpPr>
            <p:cNvPr id="8" name="TextBox 8"/>
            <p:cNvSpPr txBox="1"/>
            <p:nvPr/>
          </p:nvSpPr>
          <p:spPr>
            <a:xfrm>
              <a:off x="0" y="-57150"/>
              <a:ext cx="12543" cy="102850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815370" y="-410492"/>
            <a:ext cx="19176249" cy="5149261"/>
            <a:chOff x="0" y="0"/>
            <a:chExt cx="5050535" cy="1356184"/>
          </a:xfrm>
        </p:grpSpPr>
        <p:sp>
          <p:nvSpPr>
            <p:cNvPr id="10" name="Freeform 10"/>
            <p:cNvSpPr/>
            <p:nvPr/>
          </p:nvSpPr>
          <p:spPr>
            <a:xfrm>
              <a:off x="0" y="0"/>
              <a:ext cx="5050535" cy="1356184"/>
            </a:xfrm>
            <a:custGeom>
              <a:avLst/>
              <a:gdLst/>
              <a:ahLst/>
              <a:cxnLst/>
              <a:rect l="l" t="t" r="r" b="b"/>
              <a:pathLst>
                <a:path w="5050535" h="1356184">
                  <a:moveTo>
                    <a:pt x="0" y="0"/>
                  </a:moveTo>
                  <a:lnTo>
                    <a:pt x="5050535" y="0"/>
                  </a:lnTo>
                  <a:lnTo>
                    <a:pt x="5050535" y="1356184"/>
                  </a:lnTo>
                  <a:lnTo>
                    <a:pt x="0" y="1356184"/>
                  </a:lnTo>
                  <a:close/>
                </a:path>
              </a:pathLst>
            </a:custGeom>
            <a:solidFill>
              <a:srgbClr val="644A3E"/>
            </a:solidFill>
          </p:spPr>
        </p:sp>
        <p:sp>
          <p:nvSpPr>
            <p:cNvPr id="11" name="TextBox 11"/>
            <p:cNvSpPr txBox="1"/>
            <p:nvPr/>
          </p:nvSpPr>
          <p:spPr>
            <a:xfrm>
              <a:off x="0" y="-57150"/>
              <a:ext cx="5050535" cy="141333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6507599" y="9258300"/>
            <a:ext cx="2811021" cy="1439192"/>
            <a:chOff x="0" y="0"/>
            <a:chExt cx="740351" cy="379046"/>
          </a:xfrm>
        </p:grpSpPr>
        <p:sp>
          <p:nvSpPr>
            <p:cNvPr id="13" name="Freeform 13"/>
            <p:cNvSpPr/>
            <p:nvPr/>
          </p:nvSpPr>
          <p:spPr>
            <a:xfrm>
              <a:off x="0" y="0"/>
              <a:ext cx="740351" cy="379046"/>
            </a:xfrm>
            <a:custGeom>
              <a:avLst/>
              <a:gdLst/>
              <a:ahLst/>
              <a:cxnLst/>
              <a:rect l="l" t="t" r="r" b="b"/>
              <a:pathLst>
                <a:path w="740351" h="379046">
                  <a:moveTo>
                    <a:pt x="0" y="0"/>
                  </a:moveTo>
                  <a:lnTo>
                    <a:pt x="740351" y="0"/>
                  </a:lnTo>
                  <a:lnTo>
                    <a:pt x="740351" y="379046"/>
                  </a:lnTo>
                  <a:lnTo>
                    <a:pt x="0" y="379046"/>
                  </a:lnTo>
                  <a:close/>
                </a:path>
              </a:pathLst>
            </a:custGeom>
            <a:solidFill>
              <a:srgbClr val="644A3E"/>
            </a:solidFill>
          </p:spPr>
        </p:sp>
        <p:sp>
          <p:nvSpPr>
            <p:cNvPr id="14" name="TextBox 14"/>
            <p:cNvSpPr txBox="1"/>
            <p:nvPr/>
          </p:nvSpPr>
          <p:spPr>
            <a:xfrm>
              <a:off x="0" y="-57150"/>
              <a:ext cx="740351" cy="436196"/>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728671" y="545967"/>
            <a:ext cx="6527778" cy="10151525"/>
            <a:chOff x="0" y="0"/>
            <a:chExt cx="1719250" cy="2673653"/>
          </a:xfrm>
        </p:grpSpPr>
        <p:sp>
          <p:nvSpPr>
            <p:cNvPr id="16" name="Freeform 16"/>
            <p:cNvSpPr/>
            <p:nvPr/>
          </p:nvSpPr>
          <p:spPr>
            <a:xfrm>
              <a:off x="0" y="0"/>
              <a:ext cx="1719250" cy="2673653"/>
            </a:xfrm>
            <a:custGeom>
              <a:avLst/>
              <a:gdLst/>
              <a:ahLst/>
              <a:cxnLst/>
              <a:rect l="l" t="t" r="r" b="b"/>
              <a:pathLst>
                <a:path w="1719250" h="2673653">
                  <a:moveTo>
                    <a:pt x="0" y="0"/>
                  </a:moveTo>
                  <a:lnTo>
                    <a:pt x="1719250" y="0"/>
                  </a:lnTo>
                  <a:lnTo>
                    <a:pt x="1719250" y="2673653"/>
                  </a:lnTo>
                  <a:lnTo>
                    <a:pt x="0" y="2673653"/>
                  </a:lnTo>
                  <a:close/>
                </a:path>
              </a:pathLst>
            </a:custGeom>
            <a:solidFill>
              <a:srgbClr val="F2EDE7"/>
            </a:solidFill>
          </p:spPr>
        </p:sp>
        <p:sp>
          <p:nvSpPr>
            <p:cNvPr id="17" name="TextBox 17"/>
            <p:cNvSpPr txBox="1"/>
            <p:nvPr/>
          </p:nvSpPr>
          <p:spPr>
            <a:xfrm>
              <a:off x="0" y="-57150"/>
              <a:ext cx="1719250" cy="2730803"/>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251075" y="1028700"/>
            <a:ext cx="5482971" cy="8229600"/>
          </a:xfrm>
          <a:custGeom>
            <a:avLst/>
            <a:gdLst/>
            <a:ahLst/>
            <a:cxnLst/>
            <a:rect l="l" t="t" r="r" b="b"/>
            <a:pathLst>
              <a:path w="5482971" h="8229600">
                <a:moveTo>
                  <a:pt x="0" y="0"/>
                </a:moveTo>
                <a:lnTo>
                  <a:pt x="5482971" y="0"/>
                </a:lnTo>
                <a:lnTo>
                  <a:pt x="5482971" y="8229600"/>
                </a:lnTo>
                <a:lnTo>
                  <a:pt x="0" y="8229600"/>
                </a:lnTo>
                <a:lnTo>
                  <a:pt x="0" y="0"/>
                </a:lnTo>
                <a:close/>
              </a:path>
            </a:pathLst>
          </a:custGeom>
          <a:blipFill>
            <a:blip r:embed="rId4"/>
            <a:stretch>
              <a:fillRect l="-24323" r="-24323"/>
            </a:stretch>
          </a:blipFill>
        </p:spPr>
      </p:sp>
      <p:sp>
        <p:nvSpPr>
          <p:cNvPr id="19" name="TextBox 19"/>
          <p:cNvSpPr txBox="1"/>
          <p:nvPr/>
        </p:nvSpPr>
        <p:spPr>
          <a:xfrm>
            <a:off x="8471922" y="6316980"/>
            <a:ext cx="6574696" cy="3358515"/>
          </a:xfrm>
          <a:prstGeom prst="rect">
            <a:avLst/>
          </a:prstGeom>
        </p:spPr>
        <p:txBody>
          <a:bodyPr lIns="0" tIns="0" rIns="0" bIns="0" rtlCol="0" anchor="t">
            <a:spAutoFit/>
          </a:bodyPr>
          <a:lstStyle/>
          <a:p>
            <a:pPr algn="l">
              <a:lnSpc>
                <a:spcPts val="3359"/>
              </a:lnSpc>
            </a:pPr>
            <a:r>
              <a:rPr lang="en-US" sz="2400">
                <a:solidFill>
                  <a:srgbClr val="644A3E"/>
                </a:solidFill>
                <a:latin typeface="Poppins"/>
                <a:ea typeface="Poppins"/>
                <a:cs typeface="Poppins"/>
                <a:sym typeface="Poppins"/>
              </a:rPr>
              <a:t>Year 1 phonics assessment, children will read 40 words that are a mix of real worlds and nonsense words (alien words). The pass mark is usually around 32/40 but this can change. </a:t>
            </a:r>
          </a:p>
          <a:p>
            <a:pPr algn="l">
              <a:lnSpc>
                <a:spcPts val="3359"/>
              </a:lnSpc>
            </a:pPr>
            <a:r>
              <a:rPr lang="en-US" sz="2400">
                <a:solidFill>
                  <a:srgbClr val="644A3E"/>
                </a:solidFill>
                <a:latin typeface="Poppins"/>
                <a:ea typeface="Poppins"/>
                <a:cs typeface="Poppins"/>
                <a:sym typeface="Poppins"/>
              </a:rPr>
              <a:t>Please don’t worry about this! We do lots of work in school to help prepare the children as best we can. </a:t>
            </a:r>
          </a:p>
        </p:txBody>
      </p:sp>
      <p:sp>
        <p:nvSpPr>
          <p:cNvPr id="20" name="TextBox 20"/>
          <p:cNvSpPr txBox="1"/>
          <p:nvPr/>
        </p:nvSpPr>
        <p:spPr>
          <a:xfrm>
            <a:off x="8375798" y="828675"/>
            <a:ext cx="8293124" cy="2057400"/>
          </a:xfrm>
          <a:prstGeom prst="rect">
            <a:avLst/>
          </a:prstGeom>
        </p:spPr>
        <p:txBody>
          <a:bodyPr lIns="0" tIns="0" rIns="0" bIns="0" rtlCol="0" anchor="t">
            <a:spAutoFit/>
          </a:bodyPr>
          <a:lstStyle/>
          <a:p>
            <a:pPr algn="ctr">
              <a:lnSpc>
                <a:spcPts val="16800"/>
              </a:lnSpc>
            </a:pPr>
            <a:r>
              <a:rPr lang="en-US" sz="12000">
                <a:solidFill>
                  <a:srgbClr val="F2EDE7"/>
                </a:solidFill>
                <a:latin typeface="DM Serif Display"/>
                <a:ea typeface="DM Serif Display"/>
                <a:cs typeface="DM Serif Display"/>
                <a:sym typeface="DM Serif Display"/>
              </a:rPr>
              <a:t>Phonics</a:t>
            </a:r>
          </a:p>
        </p:txBody>
      </p:sp>
      <p:sp>
        <p:nvSpPr>
          <p:cNvPr id="21" name="TextBox 21"/>
          <p:cNvSpPr txBox="1"/>
          <p:nvPr/>
        </p:nvSpPr>
        <p:spPr>
          <a:xfrm>
            <a:off x="5180298" y="2600325"/>
            <a:ext cx="12055189" cy="2057400"/>
          </a:xfrm>
          <a:prstGeom prst="rect">
            <a:avLst/>
          </a:prstGeom>
        </p:spPr>
        <p:txBody>
          <a:bodyPr lIns="0" tIns="0" rIns="0" bIns="0" rtlCol="0" anchor="t">
            <a:spAutoFit/>
          </a:bodyPr>
          <a:lstStyle/>
          <a:p>
            <a:pPr algn="ctr">
              <a:lnSpc>
                <a:spcPts val="16800"/>
              </a:lnSpc>
            </a:pPr>
            <a:r>
              <a:rPr lang="en-US" sz="12000">
                <a:solidFill>
                  <a:srgbClr val="F2EDE7"/>
                </a:solidFill>
                <a:latin typeface="DM Serif Display"/>
                <a:ea typeface="DM Serif Display"/>
                <a:cs typeface="DM Serif Display"/>
                <a:sym typeface="DM Serif Display"/>
              </a:rPr>
              <a:t>Screening</a:t>
            </a:r>
          </a:p>
        </p:txBody>
      </p:sp>
      <p:sp>
        <p:nvSpPr>
          <p:cNvPr id="22" name="TextBox 22"/>
          <p:cNvSpPr txBox="1"/>
          <p:nvPr/>
        </p:nvSpPr>
        <p:spPr>
          <a:xfrm>
            <a:off x="8375798" y="5048250"/>
            <a:ext cx="4146562" cy="821055"/>
          </a:xfrm>
          <a:prstGeom prst="rect">
            <a:avLst/>
          </a:prstGeom>
        </p:spPr>
        <p:txBody>
          <a:bodyPr lIns="0" tIns="0" rIns="0" bIns="0" rtlCol="0" anchor="t">
            <a:spAutoFit/>
          </a:bodyPr>
          <a:lstStyle/>
          <a:p>
            <a:pPr marL="1036320" lvl="1" indent="-518160" algn="ctr">
              <a:lnSpc>
                <a:spcPts val="6719"/>
              </a:lnSpc>
              <a:buFont typeface="Arial"/>
              <a:buChar char="•"/>
            </a:pPr>
            <a:r>
              <a:rPr lang="en-US" sz="4800">
                <a:solidFill>
                  <a:srgbClr val="644A3E"/>
                </a:solidFill>
                <a:latin typeface="DM Serif Display"/>
                <a:ea typeface="DM Serif Display"/>
                <a:cs typeface="DM Serif Display"/>
                <a:sym typeface="DM Serif Display"/>
              </a:rPr>
              <a:t>June 2026 </a:t>
            </a:r>
          </a:p>
        </p:txBody>
      </p:sp>
      <p:grpSp>
        <p:nvGrpSpPr>
          <p:cNvPr id="23" name="Group 23"/>
          <p:cNvGrpSpPr/>
          <p:nvPr/>
        </p:nvGrpSpPr>
        <p:grpSpPr>
          <a:xfrm>
            <a:off x="17211675" y="-258092"/>
            <a:ext cx="47625" cy="4468904"/>
            <a:chOff x="0" y="0"/>
            <a:chExt cx="12543" cy="1176995"/>
          </a:xfrm>
        </p:grpSpPr>
        <p:sp>
          <p:nvSpPr>
            <p:cNvPr id="24" name="Freeform 24"/>
            <p:cNvSpPr/>
            <p:nvPr/>
          </p:nvSpPr>
          <p:spPr>
            <a:xfrm>
              <a:off x="0" y="0"/>
              <a:ext cx="12543" cy="1176995"/>
            </a:xfrm>
            <a:custGeom>
              <a:avLst/>
              <a:gdLst/>
              <a:ahLst/>
              <a:cxnLst/>
              <a:rect l="l" t="t" r="r" b="b"/>
              <a:pathLst>
                <a:path w="12543" h="1176995">
                  <a:moveTo>
                    <a:pt x="0" y="0"/>
                  </a:moveTo>
                  <a:lnTo>
                    <a:pt x="12543" y="0"/>
                  </a:lnTo>
                  <a:lnTo>
                    <a:pt x="12543" y="1176995"/>
                  </a:lnTo>
                  <a:lnTo>
                    <a:pt x="0" y="1176995"/>
                  </a:lnTo>
                  <a:close/>
                </a:path>
              </a:pathLst>
            </a:custGeom>
            <a:solidFill>
              <a:srgbClr val="F2EDE7"/>
            </a:solidFill>
          </p:spPr>
        </p:sp>
        <p:sp>
          <p:nvSpPr>
            <p:cNvPr id="25" name="TextBox 25"/>
            <p:cNvSpPr txBox="1"/>
            <p:nvPr/>
          </p:nvSpPr>
          <p:spPr>
            <a:xfrm>
              <a:off x="0" y="-57150"/>
              <a:ext cx="12543" cy="123414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79" y="-60997"/>
            <a:ext cx="18433758" cy="10408994"/>
            <a:chOff x="0" y="0"/>
            <a:chExt cx="4854982" cy="2741463"/>
          </a:xfrm>
        </p:grpSpPr>
        <p:sp>
          <p:nvSpPr>
            <p:cNvPr id="3" name="Freeform 3"/>
            <p:cNvSpPr/>
            <p:nvPr/>
          </p:nvSpPr>
          <p:spPr>
            <a:xfrm>
              <a:off x="0" y="0"/>
              <a:ext cx="4854982" cy="2741463"/>
            </a:xfrm>
            <a:custGeom>
              <a:avLst/>
              <a:gdLst/>
              <a:ahLst/>
              <a:cxnLst/>
              <a:rect l="l" t="t" r="r" b="b"/>
              <a:pathLst>
                <a:path w="4854982" h="2741463">
                  <a:moveTo>
                    <a:pt x="0" y="0"/>
                  </a:moveTo>
                  <a:lnTo>
                    <a:pt x="4854982" y="0"/>
                  </a:lnTo>
                  <a:lnTo>
                    <a:pt x="4854982" y="2741463"/>
                  </a:lnTo>
                  <a:lnTo>
                    <a:pt x="0" y="2741463"/>
                  </a:lnTo>
                  <a:close/>
                </a:path>
              </a:pathLst>
            </a:custGeom>
            <a:solidFill>
              <a:srgbClr val="F2EDE7"/>
            </a:solidFill>
          </p:spPr>
        </p:sp>
        <p:sp>
          <p:nvSpPr>
            <p:cNvPr id="4" name="TextBox 4"/>
            <p:cNvSpPr txBox="1"/>
            <p:nvPr/>
          </p:nvSpPr>
          <p:spPr>
            <a:xfrm>
              <a:off x="0" y="-57150"/>
              <a:ext cx="4854982" cy="279861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6513062" y="8434928"/>
            <a:ext cx="645524" cy="751701"/>
          </a:xfrm>
          <a:custGeom>
            <a:avLst/>
            <a:gdLst/>
            <a:ahLst/>
            <a:cxnLst/>
            <a:rect l="l" t="t" r="r" b="b"/>
            <a:pathLst>
              <a:path w="645524" h="751701">
                <a:moveTo>
                  <a:pt x="0" y="0"/>
                </a:moveTo>
                <a:lnTo>
                  <a:pt x="645524" y="0"/>
                </a:lnTo>
                <a:lnTo>
                  <a:pt x="645524"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7211675" y="-410492"/>
            <a:ext cx="47625" cy="3688126"/>
            <a:chOff x="0" y="0"/>
            <a:chExt cx="12543" cy="971358"/>
          </a:xfrm>
        </p:grpSpPr>
        <p:sp>
          <p:nvSpPr>
            <p:cNvPr id="7" name="Freeform 7"/>
            <p:cNvSpPr/>
            <p:nvPr/>
          </p:nvSpPr>
          <p:spPr>
            <a:xfrm>
              <a:off x="0" y="0"/>
              <a:ext cx="12543" cy="971358"/>
            </a:xfrm>
            <a:custGeom>
              <a:avLst/>
              <a:gdLst/>
              <a:ahLst/>
              <a:cxnLst/>
              <a:rect l="l" t="t" r="r" b="b"/>
              <a:pathLst>
                <a:path w="12543" h="971358">
                  <a:moveTo>
                    <a:pt x="0" y="0"/>
                  </a:moveTo>
                  <a:lnTo>
                    <a:pt x="12543" y="0"/>
                  </a:lnTo>
                  <a:lnTo>
                    <a:pt x="12543" y="971358"/>
                  </a:lnTo>
                  <a:lnTo>
                    <a:pt x="0" y="971358"/>
                  </a:lnTo>
                  <a:close/>
                </a:path>
              </a:pathLst>
            </a:custGeom>
            <a:solidFill>
              <a:srgbClr val="F2EDE7"/>
            </a:solidFill>
          </p:spPr>
        </p:sp>
        <p:sp>
          <p:nvSpPr>
            <p:cNvPr id="8" name="TextBox 8"/>
            <p:cNvSpPr txBox="1"/>
            <p:nvPr/>
          </p:nvSpPr>
          <p:spPr>
            <a:xfrm>
              <a:off x="0" y="-57150"/>
              <a:ext cx="12543" cy="102850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815370" y="-410492"/>
            <a:ext cx="19176249" cy="5149261"/>
            <a:chOff x="0" y="0"/>
            <a:chExt cx="5050535" cy="1356184"/>
          </a:xfrm>
        </p:grpSpPr>
        <p:sp>
          <p:nvSpPr>
            <p:cNvPr id="10" name="Freeform 10"/>
            <p:cNvSpPr/>
            <p:nvPr/>
          </p:nvSpPr>
          <p:spPr>
            <a:xfrm>
              <a:off x="0" y="0"/>
              <a:ext cx="5050535" cy="1356184"/>
            </a:xfrm>
            <a:custGeom>
              <a:avLst/>
              <a:gdLst/>
              <a:ahLst/>
              <a:cxnLst/>
              <a:rect l="l" t="t" r="r" b="b"/>
              <a:pathLst>
                <a:path w="5050535" h="1356184">
                  <a:moveTo>
                    <a:pt x="0" y="0"/>
                  </a:moveTo>
                  <a:lnTo>
                    <a:pt x="5050535" y="0"/>
                  </a:lnTo>
                  <a:lnTo>
                    <a:pt x="5050535" y="1356184"/>
                  </a:lnTo>
                  <a:lnTo>
                    <a:pt x="0" y="1356184"/>
                  </a:lnTo>
                  <a:close/>
                </a:path>
              </a:pathLst>
            </a:custGeom>
            <a:solidFill>
              <a:srgbClr val="644A3E"/>
            </a:solidFill>
          </p:spPr>
        </p:sp>
        <p:sp>
          <p:nvSpPr>
            <p:cNvPr id="11" name="TextBox 11"/>
            <p:cNvSpPr txBox="1"/>
            <p:nvPr/>
          </p:nvSpPr>
          <p:spPr>
            <a:xfrm>
              <a:off x="0" y="-57150"/>
              <a:ext cx="5050535" cy="141333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87190" y="9258300"/>
            <a:ext cx="2021260" cy="1028700"/>
            <a:chOff x="0" y="0"/>
            <a:chExt cx="532348" cy="270933"/>
          </a:xfrm>
        </p:grpSpPr>
        <p:sp>
          <p:nvSpPr>
            <p:cNvPr id="13" name="Freeform 13"/>
            <p:cNvSpPr/>
            <p:nvPr/>
          </p:nvSpPr>
          <p:spPr>
            <a:xfrm>
              <a:off x="0" y="0"/>
              <a:ext cx="532348" cy="270933"/>
            </a:xfrm>
            <a:custGeom>
              <a:avLst/>
              <a:gdLst/>
              <a:ahLst/>
              <a:cxnLst/>
              <a:rect l="l" t="t" r="r" b="b"/>
              <a:pathLst>
                <a:path w="532348" h="270933">
                  <a:moveTo>
                    <a:pt x="0" y="0"/>
                  </a:moveTo>
                  <a:lnTo>
                    <a:pt x="532348" y="0"/>
                  </a:lnTo>
                  <a:lnTo>
                    <a:pt x="532348" y="270933"/>
                  </a:lnTo>
                  <a:lnTo>
                    <a:pt x="0" y="270933"/>
                  </a:lnTo>
                  <a:close/>
                </a:path>
              </a:pathLst>
            </a:custGeom>
            <a:solidFill>
              <a:srgbClr val="644A3E"/>
            </a:solidFill>
          </p:spPr>
        </p:sp>
        <p:sp>
          <p:nvSpPr>
            <p:cNvPr id="14" name="TextBox 14"/>
            <p:cNvSpPr txBox="1"/>
            <p:nvPr/>
          </p:nvSpPr>
          <p:spPr>
            <a:xfrm>
              <a:off x="0" y="-57150"/>
              <a:ext cx="532348" cy="32808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981075" y="-70313"/>
            <a:ext cx="47625" cy="4468904"/>
            <a:chOff x="0" y="0"/>
            <a:chExt cx="12543" cy="1176995"/>
          </a:xfrm>
        </p:grpSpPr>
        <p:sp>
          <p:nvSpPr>
            <p:cNvPr id="16" name="Freeform 16"/>
            <p:cNvSpPr/>
            <p:nvPr/>
          </p:nvSpPr>
          <p:spPr>
            <a:xfrm>
              <a:off x="0" y="0"/>
              <a:ext cx="12543" cy="1176995"/>
            </a:xfrm>
            <a:custGeom>
              <a:avLst/>
              <a:gdLst/>
              <a:ahLst/>
              <a:cxnLst/>
              <a:rect l="l" t="t" r="r" b="b"/>
              <a:pathLst>
                <a:path w="12543" h="1176995">
                  <a:moveTo>
                    <a:pt x="0" y="0"/>
                  </a:moveTo>
                  <a:lnTo>
                    <a:pt x="12543" y="0"/>
                  </a:lnTo>
                  <a:lnTo>
                    <a:pt x="12543" y="1176995"/>
                  </a:lnTo>
                  <a:lnTo>
                    <a:pt x="0" y="1176995"/>
                  </a:lnTo>
                  <a:close/>
                </a:path>
              </a:pathLst>
            </a:custGeom>
            <a:solidFill>
              <a:srgbClr val="F2EDE7"/>
            </a:solidFill>
          </p:spPr>
        </p:sp>
        <p:sp>
          <p:nvSpPr>
            <p:cNvPr id="17" name="TextBox 17"/>
            <p:cNvSpPr txBox="1"/>
            <p:nvPr/>
          </p:nvSpPr>
          <p:spPr>
            <a:xfrm>
              <a:off x="0" y="-57150"/>
              <a:ext cx="12543" cy="123414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31385" y="436190"/>
            <a:ext cx="8849872" cy="3962400"/>
            <a:chOff x="0" y="0"/>
            <a:chExt cx="11799829" cy="5283200"/>
          </a:xfrm>
        </p:grpSpPr>
        <p:sp>
          <p:nvSpPr>
            <p:cNvPr id="19" name="TextBox 19"/>
            <p:cNvSpPr txBox="1"/>
            <p:nvPr/>
          </p:nvSpPr>
          <p:spPr>
            <a:xfrm>
              <a:off x="0" y="-228600"/>
              <a:ext cx="11057499" cy="5511800"/>
            </a:xfrm>
            <a:prstGeom prst="rect">
              <a:avLst/>
            </a:prstGeom>
          </p:spPr>
          <p:txBody>
            <a:bodyPr lIns="0" tIns="0" rIns="0" bIns="0" rtlCol="0" anchor="t">
              <a:spAutoFit/>
            </a:bodyPr>
            <a:lstStyle/>
            <a:p>
              <a:pPr algn="ctr">
                <a:lnSpc>
                  <a:spcPts val="16800"/>
                </a:lnSpc>
              </a:pPr>
              <a:r>
                <a:rPr lang="en-US" sz="12000">
                  <a:solidFill>
                    <a:srgbClr val="F2EDE7"/>
                  </a:solidFill>
                  <a:latin typeface="DM Serif Display"/>
                  <a:ea typeface="DM Serif Display"/>
                  <a:cs typeface="DM Serif Display"/>
                  <a:sym typeface="DM Serif Display"/>
                </a:rPr>
                <a:t>Reading books</a:t>
              </a:r>
            </a:p>
          </p:txBody>
        </p:sp>
        <p:sp>
          <p:nvSpPr>
            <p:cNvPr id="20" name="Freeform 20"/>
            <p:cNvSpPr/>
            <p:nvPr/>
          </p:nvSpPr>
          <p:spPr>
            <a:xfrm>
              <a:off x="10315168" y="0"/>
              <a:ext cx="1484661" cy="1484661"/>
            </a:xfrm>
            <a:custGeom>
              <a:avLst/>
              <a:gdLst/>
              <a:ahLst/>
              <a:cxnLst/>
              <a:rect l="l" t="t" r="r" b="b"/>
              <a:pathLst>
                <a:path w="1484661" h="1484661">
                  <a:moveTo>
                    <a:pt x="0" y="0"/>
                  </a:moveTo>
                  <a:lnTo>
                    <a:pt x="1484661" y="0"/>
                  </a:lnTo>
                  <a:lnTo>
                    <a:pt x="1484661" y="1484661"/>
                  </a:lnTo>
                  <a:lnTo>
                    <a:pt x="0" y="1484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21" name="TextBox 21"/>
          <p:cNvSpPr txBox="1"/>
          <p:nvPr/>
        </p:nvSpPr>
        <p:spPr>
          <a:xfrm>
            <a:off x="2198058" y="5186643"/>
            <a:ext cx="6574696" cy="3777615"/>
          </a:xfrm>
          <a:prstGeom prst="rect">
            <a:avLst/>
          </a:prstGeom>
        </p:spPr>
        <p:txBody>
          <a:bodyPr lIns="0" tIns="0" rIns="0" bIns="0" rtlCol="0" anchor="t">
            <a:spAutoFit/>
          </a:bodyPr>
          <a:lstStyle/>
          <a:p>
            <a:pPr algn="l">
              <a:lnSpc>
                <a:spcPts val="3359"/>
              </a:lnSpc>
            </a:pPr>
            <a:r>
              <a:rPr lang="en-US" sz="2400">
                <a:solidFill>
                  <a:srgbClr val="644A3E"/>
                </a:solidFill>
                <a:latin typeface="Poppins"/>
                <a:ea typeface="Poppins"/>
                <a:cs typeface="Poppins"/>
                <a:sym typeface="Poppins"/>
              </a:rPr>
              <a:t>Each Friday, your child will bring home a new reading book (Little Wandle) and a library book to enjoy. To help us keep the ‘swap’ system running smoothly, please make sure their previous book is returned on Friday so we can send a new one home in time for the weekend. If a book isn’t returned, we’ll need to wait until it comes back before giving out the next one.</a:t>
            </a:r>
          </a:p>
        </p:txBody>
      </p:sp>
      <p:grpSp>
        <p:nvGrpSpPr>
          <p:cNvPr id="22" name="Group 22"/>
          <p:cNvGrpSpPr>
            <a:grpSpLocks noChangeAspect="1"/>
          </p:cNvGrpSpPr>
          <p:nvPr/>
        </p:nvGrpSpPr>
        <p:grpSpPr>
          <a:xfrm>
            <a:off x="10483941" y="1433571"/>
            <a:ext cx="5339228" cy="7699970"/>
            <a:chOff x="0" y="0"/>
            <a:chExt cx="6224905" cy="8977249"/>
          </a:xfrm>
        </p:grpSpPr>
        <p:sp>
          <p:nvSpPr>
            <p:cNvPr id="23" name="Freeform 23"/>
            <p:cNvSpPr/>
            <p:nvPr/>
          </p:nvSpPr>
          <p:spPr>
            <a:xfrm>
              <a:off x="648843" y="391922"/>
              <a:ext cx="4927219" cy="8193405"/>
            </a:xfrm>
            <a:custGeom>
              <a:avLst/>
              <a:gdLst/>
              <a:ahLst/>
              <a:cxnLst/>
              <a:rect l="l" t="t" r="r" b="b"/>
              <a:pathLst>
                <a:path w="4927219" h="8193405">
                  <a:moveTo>
                    <a:pt x="2463673" y="0"/>
                  </a:moveTo>
                  <a:cubicBezTo>
                    <a:pt x="3742436" y="7620"/>
                    <a:pt x="4908804" y="1092708"/>
                    <a:pt x="4927219" y="2446274"/>
                  </a:cubicBezTo>
                  <a:lnTo>
                    <a:pt x="4927219" y="8193405"/>
                  </a:lnTo>
                  <a:lnTo>
                    <a:pt x="0" y="8193405"/>
                  </a:lnTo>
                  <a:lnTo>
                    <a:pt x="0" y="2446274"/>
                  </a:lnTo>
                  <a:cubicBezTo>
                    <a:pt x="18542" y="1092708"/>
                    <a:pt x="1184783" y="7620"/>
                    <a:pt x="2463673" y="0"/>
                  </a:cubicBezTo>
                  <a:close/>
                </a:path>
              </a:pathLst>
            </a:custGeom>
            <a:blipFill>
              <a:blip r:embed="rId6"/>
              <a:stretch>
                <a:fillRect l="-24975" r="-32167"/>
              </a:stretch>
            </a:blipFill>
          </p:spPr>
        </p:sp>
        <p:sp>
          <p:nvSpPr>
            <p:cNvPr id="24" name="Freeform 24"/>
            <p:cNvSpPr/>
            <p:nvPr/>
          </p:nvSpPr>
          <p:spPr>
            <a:xfrm>
              <a:off x="0" y="1397"/>
              <a:ext cx="6224905" cy="8974582"/>
            </a:xfrm>
            <a:custGeom>
              <a:avLst/>
              <a:gdLst/>
              <a:ahLst/>
              <a:cxnLst/>
              <a:rect l="l" t="t" r="r" b="b"/>
              <a:pathLst>
                <a:path w="6224905" h="8974582">
                  <a:moveTo>
                    <a:pt x="4823460" y="1102106"/>
                  </a:moveTo>
                  <a:cubicBezTo>
                    <a:pt x="4356227" y="647573"/>
                    <a:pt x="3732530" y="384683"/>
                    <a:pt x="3112516" y="381000"/>
                  </a:cubicBezTo>
                  <a:lnTo>
                    <a:pt x="3112389" y="381000"/>
                  </a:lnTo>
                  <a:cubicBezTo>
                    <a:pt x="2492248" y="384683"/>
                    <a:pt x="1868678" y="647446"/>
                    <a:pt x="1401445" y="1102106"/>
                  </a:cubicBezTo>
                  <a:cubicBezTo>
                    <a:pt x="918845" y="1571625"/>
                    <a:pt x="648208" y="2187575"/>
                    <a:pt x="639445" y="2836799"/>
                  </a:cubicBezTo>
                  <a:lnTo>
                    <a:pt x="639445" y="8593455"/>
                  </a:lnTo>
                  <a:lnTo>
                    <a:pt x="5585587" y="8593455"/>
                  </a:lnTo>
                  <a:lnTo>
                    <a:pt x="5585587" y="2836672"/>
                  </a:lnTo>
                  <a:cubicBezTo>
                    <a:pt x="5576697" y="2187575"/>
                    <a:pt x="5306060" y="1571498"/>
                    <a:pt x="4823460" y="1102106"/>
                  </a:cubicBezTo>
                  <a:close/>
                  <a:moveTo>
                    <a:pt x="5566537" y="8574405"/>
                  </a:moveTo>
                  <a:lnTo>
                    <a:pt x="658368" y="8574405"/>
                  </a:lnTo>
                  <a:lnTo>
                    <a:pt x="658368" y="2836926"/>
                  </a:lnTo>
                  <a:cubicBezTo>
                    <a:pt x="667131" y="2192909"/>
                    <a:pt x="935736" y="1581658"/>
                    <a:pt x="1414653" y="1115695"/>
                  </a:cubicBezTo>
                  <a:cubicBezTo>
                    <a:pt x="1878457" y="664464"/>
                    <a:pt x="2497201" y="403606"/>
                    <a:pt x="3112389" y="400050"/>
                  </a:cubicBezTo>
                  <a:cubicBezTo>
                    <a:pt x="3727577" y="403733"/>
                    <a:pt x="4346448" y="664591"/>
                    <a:pt x="4810125" y="1115695"/>
                  </a:cubicBezTo>
                  <a:cubicBezTo>
                    <a:pt x="5289042" y="1581658"/>
                    <a:pt x="5557647" y="2192909"/>
                    <a:pt x="5566410" y="2836799"/>
                  </a:cubicBezTo>
                  <a:lnTo>
                    <a:pt x="5566410" y="8574405"/>
                  </a:lnTo>
                  <a:close/>
                  <a:moveTo>
                    <a:pt x="6224905" y="3335147"/>
                  </a:moveTo>
                  <a:cubicBezTo>
                    <a:pt x="6082792" y="3314700"/>
                    <a:pt x="6006973" y="3227705"/>
                    <a:pt x="5966460" y="3137662"/>
                  </a:cubicBezTo>
                  <a:lnTo>
                    <a:pt x="5966460" y="2831465"/>
                  </a:lnTo>
                  <a:cubicBezTo>
                    <a:pt x="5956173" y="2080641"/>
                    <a:pt x="5644642" y="1369441"/>
                    <a:pt x="5089144" y="828929"/>
                  </a:cubicBezTo>
                  <a:cubicBezTo>
                    <a:pt x="4552061" y="306451"/>
                    <a:pt x="3832352" y="4191"/>
                    <a:pt x="3114675" y="0"/>
                  </a:cubicBezTo>
                  <a:lnTo>
                    <a:pt x="3110103" y="0"/>
                  </a:lnTo>
                  <a:cubicBezTo>
                    <a:pt x="2392553" y="4191"/>
                    <a:pt x="1672844" y="306451"/>
                    <a:pt x="1135634" y="828929"/>
                  </a:cubicBezTo>
                  <a:cubicBezTo>
                    <a:pt x="580136" y="1369314"/>
                    <a:pt x="268605" y="2080514"/>
                    <a:pt x="258318" y="2831592"/>
                  </a:cubicBezTo>
                  <a:lnTo>
                    <a:pt x="258318" y="6489573"/>
                  </a:lnTo>
                  <a:cubicBezTo>
                    <a:pt x="217805" y="6579616"/>
                    <a:pt x="141986" y="6666611"/>
                    <a:pt x="0" y="6687058"/>
                  </a:cubicBezTo>
                  <a:cubicBezTo>
                    <a:pt x="142113" y="6707505"/>
                    <a:pt x="217932" y="6794501"/>
                    <a:pt x="258318" y="6884543"/>
                  </a:cubicBezTo>
                  <a:lnTo>
                    <a:pt x="258318" y="8974582"/>
                  </a:lnTo>
                  <a:lnTo>
                    <a:pt x="5966460" y="8974582"/>
                  </a:lnTo>
                  <a:lnTo>
                    <a:pt x="5966460" y="3532759"/>
                  </a:lnTo>
                  <a:cubicBezTo>
                    <a:pt x="6006973" y="3442589"/>
                    <a:pt x="6082792" y="3355594"/>
                    <a:pt x="6224905" y="3335147"/>
                  </a:cubicBezTo>
                  <a:close/>
                  <a:moveTo>
                    <a:pt x="277368" y="8955405"/>
                  </a:moveTo>
                  <a:lnTo>
                    <a:pt x="277368" y="6884416"/>
                  </a:lnTo>
                  <a:cubicBezTo>
                    <a:pt x="317881" y="6794373"/>
                    <a:pt x="393700" y="6707505"/>
                    <a:pt x="535686" y="6687058"/>
                  </a:cubicBezTo>
                  <a:cubicBezTo>
                    <a:pt x="393700" y="6666611"/>
                    <a:pt x="317881" y="6579616"/>
                    <a:pt x="277368" y="6489700"/>
                  </a:cubicBezTo>
                  <a:lnTo>
                    <a:pt x="277368" y="2831846"/>
                  </a:lnTo>
                  <a:cubicBezTo>
                    <a:pt x="287528" y="2086102"/>
                    <a:pt x="597027" y="1379601"/>
                    <a:pt x="1148969" y="842772"/>
                  </a:cubicBezTo>
                  <a:cubicBezTo>
                    <a:pt x="1682623" y="323469"/>
                    <a:pt x="2397506" y="23241"/>
                    <a:pt x="3110230" y="19050"/>
                  </a:cubicBezTo>
                  <a:lnTo>
                    <a:pt x="3114675" y="19050"/>
                  </a:lnTo>
                  <a:cubicBezTo>
                    <a:pt x="3827399" y="23241"/>
                    <a:pt x="4542282" y="323469"/>
                    <a:pt x="5075936" y="842645"/>
                  </a:cubicBezTo>
                  <a:cubicBezTo>
                    <a:pt x="5627878" y="1379601"/>
                    <a:pt x="5937377" y="2085975"/>
                    <a:pt x="5947537" y="2831592"/>
                  </a:cubicBezTo>
                  <a:lnTo>
                    <a:pt x="5947537" y="3137789"/>
                  </a:lnTo>
                  <a:cubicBezTo>
                    <a:pt x="5907024" y="3227705"/>
                    <a:pt x="5831205" y="3314700"/>
                    <a:pt x="5689219" y="3335147"/>
                  </a:cubicBezTo>
                  <a:cubicBezTo>
                    <a:pt x="5831205" y="3355594"/>
                    <a:pt x="5907024" y="3442462"/>
                    <a:pt x="5947537" y="3532505"/>
                  </a:cubicBezTo>
                  <a:lnTo>
                    <a:pt x="5947537" y="8955405"/>
                  </a:lnTo>
                  <a:lnTo>
                    <a:pt x="277368" y="8955405"/>
                  </a:lnTo>
                  <a:close/>
                </a:path>
              </a:pathLst>
            </a:custGeom>
            <a:solidFill>
              <a:srgbClr val="644A3E"/>
            </a:solid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79" y="-60997"/>
            <a:ext cx="18433758" cy="10408994"/>
            <a:chOff x="0" y="0"/>
            <a:chExt cx="4854982" cy="2741463"/>
          </a:xfrm>
        </p:grpSpPr>
        <p:sp>
          <p:nvSpPr>
            <p:cNvPr id="3" name="Freeform 3"/>
            <p:cNvSpPr/>
            <p:nvPr/>
          </p:nvSpPr>
          <p:spPr>
            <a:xfrm>
              <a:off x="0" y="0"/>
              <a:ext cx="4854982" cy="2741463"/>
            </a:xfrm>
            <a:custGeom>
              <a:avLst/>
              <a:gdLst/>
              <a:ahLst/>
              <a:cxnLst/>
              <a:rect l="l" t="t" r="r" b="b"/>
              <a:pathLst>
                <a:path w="4854982" h="2741463">
                  <a:moveTo>
                    <a:pt x="0" y="0"/>
                  </a:moveTo>
                  <a:lnTo>
                    <a:pt x="4854982" y="0"/>
                  </a:lnTo>
                  <a:lnTo>
                    <a:pt x="4854982" y="2741463"/>
                  </a:lnTo>
                  <a:lnTo>
                    <a:pt x="0" y="2741463"/>
                  </a:lnTo>
                  <a:close/>
                </a:path>
              </a:pathLst>
            </a:custGeom>
            <a:solidFill>
              <a:srgbClr val="F2EDE7"/>
            </a:solidFill>
          </p:spPr>
        </p:sp>
        <p:sp>
          <p:nvSpPr>
            <p:cNvPr id="4" name="TextBox 4"/>
            <p:cNvSpPr txBox="1"/>
            <p:nvPr/>
          </p:nvSpPr>
          <p:spPr>
            <a:xfrm>
              <a:off x="0" y="-57150"/>
              <a:ext cx="4854982" cy="279861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6513062" y="8434928"/>
            <a:ext cx="645524" cy="751701"/>
          </a:xfrm>
          <a:custGeom>
            <a:avLst/>
            <a:gdLst/>
            <a:ahLst/>
            <a:cxnLst/>
            <a:rect l="l" t="t" r="r" b="b"/>
            <a:pathLst>
              <a:path w="645524" h="751701">
                <a:moveTo>
                  <a:pt x="0" y="0"/>
                </a:moveTo>
                <a:lnTo>
                  <a:pt x="645524" y="0"/>
                </a:lnTo>
                <a:lnTo>
                  <a:pt x="645524"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7211675" y="-410492"/>
            <a:ext cx="47625" cy="3688126"/>
            <a:chOff x="0" y="0"/>
            <a:chExt cx="12543" cy="971358"/>
          </a:xfrm>
        </p:grpSpPr>
        <p:sp>
          <p:nvSpPr>
            <p:cNvPr id="7" name="Freeform 7"/>
            <p:cNvSpPr/>
            <p:nvPr/>
          </p:nvSpPr>
          <p:spPr>
            <a:xfrm>
              <a:off x="0" y="0"/>
              <a:ext cx="12543" cy="971358"/>
            </a:xfrm>
            <a:custGeom>
              <a:avLst/>
              <a:gdLst/>
              <a:ahLst/>
              <a:cxnLst/>
              <a:rect l="l" t="t" r="r" b="b"/>
              <a:pathLst>
                <a:path w="12543" h="971358">
                  <a:moveTo>
                    <a:pt x="0" y="0"/>
                  </a:moveTo>
                  <a:lnTo>
                    <a:pt x="12543" y="0"/>
                  </a:lnTo>
                  <a:lnTo>
                    <a:pt x="12543" y="971358"/>
                  </a:lnTo>
                  <a:lnTo>
                    <a:pt x="0" y="971358"/>
                  </a:lnTo>
                  <a:close/>
                </a:path>
              </a:pathLst>
            </a:custGeom>
            <a:solidFill>
              <a:srgbClr val="F2EDE7"/>
            </a:solidFill>
          </p:spPr>
        </p:sp>
        <p:sp>
          <p:nvSpPr>
            <p:cNvPr id="8" name="TextBox 8"/>
            <p:cNvSpPr txBox="1"/>
            <p:nvPr/>
          </p:nvSpPr>
          <p:spPr>
            <a:xfrm>
              <a:off x="0" y="-57150"/>
              <a:ext cx="12543" cy="102850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815370" y="-410492"/>
            <a:ext cx="19176249" cy="5149261"/>
            <a:chOff x="0" y="0"/>
            <a:chExt cx="5050535" cy="1356184"/>
          </a:xfrm>
        </p:grpSpPr>
        <p:sp>
          <p:nvSpPr>
            <p:cNvPr id="10" name="Freeform 10"/>
            <p:cNvSpPr/>
            <p:nvPr/>
          </p:nvSpPr>
          <p:spPr>
            <a:xfrm>
              <a:off x="0" y="0"/>
              <a:ext cx="5050535" cy="1356184"/>
            </a:xfrm>
            <a:custGeom>
              <a:avLst/>
              <a:gdLst/>
              <a:ahLst/>
              <a:cxnLst/>
              <a:rect l="l" t="t" r="r" b="b"/>
              <a:pathLst>
                <a:path w="5050535" h="1356184">
                  <a:moveTo>
                    <a:pt x="0" y="0"/>
                  </a:moveTo>
                  <a:lnTo>
                    <a:pt x="5050535" y="0"/>
                  </a:lnTo>
                  <a:lnTo>
                    <a:pt x="5050535" y="1356184"/>
                  </a:lnTo>
                  <a:lnTo>
                    <a:pt x="0" y="1356184"/>
                  </a:lnTo>
                  <a:close/>
                </a:path>
              </a:pathLst>
            </a:custGeom>
            <a:solidFill>
              <a:srgbClr val="644A3E"/>
            </a:solidFill>
          </p:spPr>
        </p:sp>
        <p:sp>
          <p:nvSpPr>
            <p:cNvPr id="11" name="TextBox 11"/>
            <p:cNvSpPr txBox="1"/>
            <p:nvPr/>
          </p:nvSpPr>
          <p:spPr>
            <a:xfrm>
              <a:off x="0" y="-57150"/>
              <a:ext cx="5050535" cy="141333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87190" y="9258300"/>
            <a:ext cx="2021260" cy="1028700"/>
            <a:chOff x="0" y="0"/>
            <a:chExt cx="532348" cy="270933"/>
          </a:xfrm>
        </p:grpSpPr>
        <p:sp>
          <p:nvSpPr>
            <p:cNvPr id="13" name="Freeform 13"/>
            <p:cNvSpPr/>
            <p:nvPr/>
          </p:nvSpPr>
          <p:spPr>
            <a:xfrm>
              <a:off x="0" y="0"/>
              <a:ext cx="532348" cy="270933"/>
            </a:xfrm>
            <a:custGeom>
              <a:avLst/>
              <a:gdLst/>
              <a:ahLst/>
              <a:cxnLst/>
              <a:rect l="l" t="t" r="r" b="b"/>
              <a:pathLst>
                <a:path w="532348" h="270933">
                  <a:moveTo>
                    <a:pt x="0" y="0"/>
                  </a:moveTo>
                  <a:lnTo>
                    <a:pt x="532348" y="0"/>
                  </a:lnTo>
                  <a:lnTo>
                    <a:pt x="532348" y="270933"/>
                  </a:lnTo>
                  <a:lnTo>
                    <a:pt x="0" y="270933"/>
                  </a:lnTo>
                  <a:close/>
                </a:path>
              </a:pathLst>
            </a:custGeom>
            <a:solidFill>
              <a:srgbClr val="644A3E"/>
            </a:solidFill>
          </p:spPr>
        </p:sp>
        <p:sp>
          <p:nvSpPr>
            <p:cNvPr id="14" name="TextBox 14"/>
            <p:cNvSpPr txBox="1"/>
            <p:nvPr/>
          </p:nvSpPr>
          <p:spPr>
            <a:xfrm>
              <a:off x="0" y="-57150"/>
              <a:ext cx="532348" cy="32808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981075" y="-70313"/>
            <a:ext cx="47625" cy="4468904"/>
            <a:chOff x="0" y="0"/>
            <a:chExt cx="12543" cy="1176995"/>
          </a:xfrm>
        </p:grpSpPr>
        <p:sp>
          <p:nvSpPr>
            <p:cNvPr id="16" name="Freeform 16"/>
            <p:cNvSpPr/>
            <p:nvPr/>
          </p:nvSpPr>
          <p:spPr>
            <a:xfrm>
              <a:off x="0" y="0"/>
              <a:ext cx="12543" cy="1176995"/>
            </a:xfrm>
            <a:custGeom>
              <a:avLst/>
              <a:gdLst/>
              <a:ahLst/>
              <a:cxnLst/>
              <a:rect l="l" t="t" r="r" b="b"/>
              <a:pathLst>
                <a:path w="12543" h="1176995">
                  <a:moveTo>
                    <a:pt x="0" y="0"/>
                  </a:moveTo>
                  <a:lnTo>
                    <a:pt x="12543" y="0"/>
                  </a:lnTo>
                  <a:lnTo>
                    <a:pt x="12543" y="1176995"/>
                  </a:lnTo>
                  <a:lnTo>
                    <a:pt x="0" y="1176995"/>
                  </a:lnTo>
                  <a:close/>
                </a:path>
              </a:pathLst>
            </a:custGeom>
            <a:solidFill>
              <a:srgbClr val="F2EDE7"/>
            </a:solidFill>
          </p:spPr>
        </p:sp>
        <p:sp>
          <p:nvSpPr>
            <p:cNvPr id="17" name="TextBox 17"/>
            <p:cNvSpPr txBox="1"/>
            <p:nvPr/>
          </p:nvSpPr>
          <p:spPr>
            <a:xfrm>
              <a:off x="0" y="-57150"/>
              <a:ext cx="12543" cy="123414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75769" y="1028700"/>
            <a:ext cx="7561104" cy="2706371"/>
            <a:chOff x="0" y="0"/>
            <a:chExt cx="10081472" cy="3608494"/>
          </a:xfrm>
        </p:grpSpPr>
        <p:sp>
          <p:nvSpPr>
            <p:cNvPr id="19" name="TextBox 19"/>
            <p:cNvSpPr txBox="1"/>
            <p:nvPr/>
          </p:nvSpPr>
          <p:spPr>
            <a:xfrm>
              <a:off x="0" y="-161925"/>
              <a:ext cx="9447244" cy="3770419"/>
            </a:xfrm>
            <a:prstGeom prst="rect">
              <a:avLst/>
            </a:prstGeom>
          </p:spPr>
          <p:txBody>
            <a:bodyPr lIns="0" tIns="0" rIns="0" bIns="0" rtlCol="0" anchor="t">
              <a:spAutoFit/>
            </a:bodyPr>
            <a:lstStyle/>
            <a:p>
              <a:pPr algn="ctr">
                <a:lnSpc>
                  <a:spcPts val="11479"/>
                </a:lnSpc>
              </a:pPr>
              <a:r>
                <a:rPr lang="en-US" sz="8199">
                  <a:solidFill>
                    <a:srgbClr val="F2EDE7"/>
                  </a:solidFill>
                  <a:latin typeface="DM Serif Display"/>
                  <a:ea typeface="DM Serif Display"/>
                  <a:cs typeface="DM Serif Display"/>
                  <a:sym typeface="DM Serif Display"/>
                </a:rPr>
                <a:t>Medical / Health needs</a:t>
              </a:r>
            </a:p>
          </p:txBody>
        </p:sp>
        <p:sp>
          <p:nvSpPr>
            <p:cNvPr id="20" name="Freeform 20"/>
            <p:cNvSpPr/>
            <p:nvPr/>
          </p:nvSpPr>
          <p:spPr>
            <a:xfrm>
              <a:off x="8813016" y="0"/>
              <a:ext cx="1268456" cy="1268456"/>
            </a:xfrm>
            <a:custGeom>
              <a:avLst/>
              <a:gdLst/>
              <a:ahLst/>
              <a:cxnLst/>
              <a:rect l="l" t="t" r="r" b="b"/>
              <a:pathLst>
                <a:path w="1268456" h="1268456">
                  <a:moveTo>
                    <a:pt x="0" y="0"/>
                  </a:moveTo>
                  <a:lnTo>
                    <a:pt x="1268456" y="0"/>
                  </a:lnTo>
                  <a:lnTo>
                    <a:pt x="1268456" y="1268456"/>
                  </a:lnTo>
                  <a:lnTo>
                    <a:pt x="0" y="12684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21" name="Group 21"/>
          <p:cNvGrpSpPr>
            <a:grpSpLocks noChangeAspect="1"/>
          </p:cNvGrpSpPr>
          <p:nvPr/>
        </p:nvGrpSpPr>
        <p:grpSpPr>
          <a:xfrm>
            <a:off x="11217366" y="3277634"/>
            <a:ext cx="5246370" cy="5246370"/>
            <a:chOff x="0" y="0"/>
            <a:chExt cx="13884457" cy="13884457"/>
          </a:xfrm>
        </p:grpSpPr>
        <p:sp>
          <p:nvSpPr>
            <p:cNvPr id="22" name="Freeform 22"/>
            <p:cNvSpPr/>
            <p:nvPr/>
          </p:nvSpPr>
          <p:spPr>
            <a:xfrm>
              <a:off x="-342874" y="-11125"/>
              <a:ext cx="14570202" cy="13906705"/>
            </a:xfrm>
            <a:custGeom>
              <a:avLst/>
              <a:gdLst/>
              <a:ahLst/>
              <a:cxnLst/>
              <a:rect l="l" t="t" r="r" b="b"/>
              <a:pathLst>
                <a:path w="14570202" h="13906705">
                  <a:moveTo>
                    <a:pt x="7285101" y="11125"/>
                  </a:moveTo>
                  <a:cubicBezTo>
                    <a:pt x="4797487" y="0"/>
                    <a:pt x="2494061" y="1320743"/>
                    <a:pt x="1247030" y="3473245"/>
                  </a:cubicBezTo>
                  <a:cubicBezTo>
                    <a:pt x="0" y="5625748"/>
                    <a:pt x="0" y="8280957"/>
                    <a:pt x="1247030" y="10433459"/>
                  </a:cubicBezTo>
                  <a:cubicBezTo>
                    <a:pt x="2494061" y="12585962"/>
                    <a:pt x="4797487" y="13906705"/>
                    <a:pt x="7285101" y="13895580"/>
                  </a:cubicBezTo>
                  <a:cubicBezTo>
                    <a:pt x="9772716" y="13906705"/>
                    <a:pt x="12076142" y="12585962"/>
                    <a:pt x="13323172" y="10433459"/>
                  </a:cubicBezTo>
                  <a:cubicBezTo>
                    <a:pt x="14570202" y="8280957"/>
                    <a:pt x="14570202" y="5625748"/>
                    <a:pt x="13323172" y="3473245"/>
                  </a:cubicBezTo>
                  <a:cubicBezTo>
                    <a:pt x="12076142" y="1320743"/>
                    <a:pt x="9772716" y="0"/>
                    <a:pt x="7285101" y="11125"/>
                  </a:cubicBezTo>
                  <a:close/>
                </a:path>
              </a:pathLst>
            </a:custGeom>
            <a:solidFill>
              <a:srgbClr val="9B5832"/>
            </a:solidFill>
          </p:spPr>
        </p:sp>
        <p:sp>
          <p:nvSpPr>
            <p:cNvPr id="23" name="Freeform 23"/>
            <p:cNvSpPr/>
            <p:nvPr/>
          </p:nvSpPr>
          <p:spPr>
            <a:xfrm>
              <a:off x="-254486" y="73238"/>
              <a:ext cx="14393428" cy="13737980"/>
            </a:xfrm>
            <a:custGeom>
              <a:avLst/>
              <a:gdLst/>
              <a:ahLst/>
              <a:cxnLst/>
              <a:rect l="l" t="t" r="r" b="b"/>
              <a:pathLst>
                <a:path w="14393428" h="13737980">
                  <a:moveTo>
                    <a:pt x="7196713" y="10990"/>
                  </a:moveTo>
                  <a:cubicBezTo>
                    <a:pt x="4739280" y="0"/>
                    <a:pt x="2463801" y="1304718"/>
                    <a:pt x="1231900" y="3431105"/>
                  </a:cubicBezTo>
                  <a:cubicBezTo>
                    <a:pt x="0" y="5557493"/>
                    <a:pt x="0" y="8180486"/>
                    <a:pt x="1231900" y="10306873"/>
                  </a:cubicBezTo>
                  <a:cubicBezTo>
                    <a:pt x="2463801" y="12433261"/>
                    <a:pt x="4739280" y="13737979"/>
                    <a:pt x="7196713" y="13726989"/>
                  </a:cubicBezTo>
                  <a:cubicBezTo>
                    <a:pt x="9654147" y="13737979"/>
                    <a:pt x="11929626" y="12433261"/>
                    <a:pt x="13161527" y="10306873"/>
                  </a:cubicBezTo>
                  <a:cubicBezTo>
                    <a:pt x="14393428" y="8180486"/>
                    <a:pt x="14393428" y="5557493"/>
                    <a:pt x="13161527" y="3431105"/>
                  </a:cubicBezTo>
                  <a:cubicBezTo>
                    <a:pt x="11929626" y="1304718"/>
                    <a:pt x="9654147" y="0"/>
                    <a:pt x="7196713" y="10990"/>
                  </a:cubicBezTo>
                  <a:close/>
                </a:path>
              </a:pathLst>
            </a:custGeom>
            <a:blipFill>
              <a:blip r:embed="rId6"/>
              <a:stretch>
                <a:fillRect l="223" t="-918" r="223" b="-918"/>
              </a:stretch>
            </a:blipFill>
          </p:spPr>
        </p:sp>
      </p:grpSp>
      <p:sp>
        <p:nvSpPr>
          <p:cNvPr id="24" name="TextBox 24"/>
          <p:cNvSpPr txBox="1"/>
          <p:nvPr/>
        </p:nvSpPr>
        <p:spPr>
          <a:xfrm>
            <a:off x="2198058" y="5186643"/>
            <a:ext cx="7847733" cy="4196715"/>
          </a:xfrm>
          <a:prstGeom prst="rect">
            <a:avLst/>
          </a:prstGeom>
        </p:spPr>
        <p:txBody>
          <a:bodyPr lIns="0" tIns="0" rIns="0" bIns="0" rtlCol="0" anchor="t">
            <a:spAutoFit/>
          </a:bodyPr>
          <a:lstStyle/>
          <a:p>
            <a:pPr algn="l">
              <a:lnSpc>
                <a:spcPts val="3359"/>
              </a:lnSpc>
            </a:pPr>
            <a:r>
              <a:rPr lang="en-US" sz="2400">
                <a:solidFill>
                  <a:srgbClr val="644A3E"/>
                </a:solidFill>
                <a:latin typeface="Poppins"/>
                <a:ea typeface="Poppins"/>
                <a:cs typeface="Poppins"/>
                <a:sym typeface="Poppins"/>
              </a:rPr>
              <a:t>We hold a medical and health care needs register in school and this is treated with the strictest of confidence. If your child has a medical need that we don't know about, or if these needs change, please let us know as soon as possible. Please also make sure in date medication is sent into school. </a:t>
            </a:r>
          </a:p>
          <a:p>
            <a:pPr algn="l">
              <a:lnSpc>
                <a:spcPts val="3359"/>
              </a:lnSpc>
            </a:pPr>
            <a:endParaRPr lang="en-US" sz="2400">
              <a:solidFill>
                <a:srgbClr val="644A3E"/>
              </a:solidFill>
              <a:latin typeface="Poppins"/>
              <a:ea typeface="Poppins"/>
              <a:cs typeface="Poppins"/>
              <a:sym typeface="Poppins"/>
            </a:endParaRPr>
          </a:p>
          <a:p>
            <a:pPr algn="l">
              <a:lnSpc>
                <a:spcPts val="3359"/>
              </a:lnSpc>
            </a:pPr>
            <a:r>
              <a:rPr lang="en-US" sz="2400">
                <a:solidFill>
                  <a:srgbClr val="644A3E"/>
                </a:solidFill>
                <a:latin typeface="Poppins"/>
                <a:ea typeface="Poppins"/>
                <a:cs typeface="Poppins"/>
                <a:sym typeface="Poppins"/>
              </a:rPr>
              <a:t>To let us know, please email</a:t>
            </a:r>
          </a:p>
          <a:p>
            <a:pPr algn="l">
              <a:lnSpc>
                <a:spcPts val="3359"/>
              </a:lnSpc>
            </a:pPr>
            <a:r>
              <a:rPr lang="en-US" sz="2400">
                <a:solidFill>
                  <a:srgbClr val="644A3E"/>
                </a:solidFill>
                <a:latin typeface="Poppins"/>
                <a:ea typeface="Poppins"/>
                <a:cs typeface="Poppins"/>
                <a:sym typeface="Poppins"/>
              </a:rPr>
              <a:t>office@ripponden.calderdale.sch.uk for the attention of Miss Smith.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79" y="-60997"/>
            <a:ext cx="18433758" cy="10408994"/>
            <a:chOff x="0" y="0"/>
            <a:chExt cx="4854982" cy="2741463"/>
          </a:xfrm>
        </p:grpSpPr>
        <p:sp>
          <p:nvSpPr>
            <p:cNvPr id="3" name="Freeform 3"/>
            <p:cNvSpPr/>
            <p:nvPr/>
          </p:nvSpPr>
          <p:spPr>
            <a:xfrm>
              <a:off x="0" y="0"/>
              <a:ext cx="4854982" cy="2741463"/>
            </a:xfrm>
            <a:custGeom>
              <a:avLst/>
              <a:gdLst/>
              <a:ahLst/>
              <a:cxnLst/>
              <a:rect l="l" t="t" r="r" b="b"/>
              <a:pathLst>
                <a:path w="4854982" h="2741463">
                  <a:moveTo>
                    <a:pt x="0" y="0"/>
                  </a:moveTo>
                  <a:lnTo>
                    <a:pt x="4854982" y="0"/>
                  </a:lnTo>
                  <a:lnTo>
                    <a:pt x="4854982" y="2741463"/>
                  </a:lnTo>
                  <a:lnTo>
                    <a:pt x="0" y="2741463"/>
                  </a:lnTo>
                  <a:close/>
                </a:path>
              </a:pathLst>
            </a:custGeom>
            <a:solidFill>
              <a:srgbClr val="F2EDE7"/>
            </a:solidFill>
          </p:spPr>
        </p:sp>
        <p:sp>
          <p:nvSpPr>
            <p:cNvPr id="4" name="TextBox 4"/>
            <p:cNvSpPr txBox="1"/>
            <p:nvPr/>
          </p:nvSpPr>
          <p:spPr>
            <a:xfrm>
              <a:off x="0" y="-57150"/>
              <a:ext cx="4854982" cy="279861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6513062" y="8434928"/>
            <a:ext cx="645524" cy="751701"/>
          </a:xfrm>
          <a:custGeom>
            <a:avLst/>
            <a:gdLst/>
            <a:ahLst/>
            <a:cxnLst/>
            <a:rect l="l" t="t" r="r" b="b"/>
            <a:pathLst>
              <a:path w="645524" h="751701">
                <a:moveTo>
                  <a:pt x="0" y="0"/>
                </a:moveTo>
                <a:lnTo>
                  <a:pt x="645524" y="0"/>
                </a:lnTo>
                <a:lnTo>
                  <a:pt x="645524"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7211675" y="-410492"/>
            <a:ext cx="47625" cy="3688126"/>
            <a:chOff x="0" y="0"/>
            <a:chExt cx="12543" cy="971358"/>
          </a:xfrm>
        </p:grpSpPr>
        <p:sp>
          <p:nvSpPr>
            <p:cNvPr id="7" name="Freeform 7"/>
            <p:cNvSpPr/>
            <p:nvPr/>
          </p:nvSpPr>
          <p:spPr>
            <a:xfrm>
              <a:off x="0" y="0"/>
              <a:ext cx="12543" cy="971358"/>
            </a:xfrm>
            <a:custGeom>
              <a:avLst/>
              <a:gdLst/>
              <a:ahLst/>
              <a:cxnLst/>
              <a:rect l="l" t="t" r="r" b="b"/>
              <a:pathLst>
                <a:path w="12543" h="971358">
                  <a:moveTo>
                    <a:pt x="0" y="0"/>
                  </a:moveTo>
                  <a:lnTo>
                    <a:pt x="12543" y="0"/>
                  </a:lnTo>
                  <a:lnTo>
                    <a:pt x="12543" y="971358"/>
                  </a:lnTo>
                  <a:lnTo>
                    <a:pt x="0" y="971358"/>
                  </a:lnTo>
                  <a:close/>
                </a:path>
              </a:pathLst>
            </a:custGeom>
            <a:solidFill>
              <a:srgbClr val="F2EDE7"/>
            </a:solidFill>
          </p:spPr>
        </p:sp>
        <p:sp>
          <p:nvSpPr>
            <p:cNvPr id="8" name="TextBox 8"/>
            <p:cNvSpPr txBox="1"/>
            <p:nvPr/>
          </p:nvSpPr>
          <p:spPr>
            <a:xfrm>
              <a:off x="0" y="-57150"/>
              <a:ext cx="12543" cy="102850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815370" y="-410492"/>
            <a:ext cx="19176249" cy="5149261"/>
            <a:chOff x="0" y="0"/>
            <a:chExt cx="5050535" cy="1356184"/>
          </a:xfrm>
        </p:grpSpPr>
        <p:sp>
          <p:nvSpPr>
            <p:cNvPr id="10" name="Freeform 10"/>
            <p:cNvSpPr/>
            <p:nvPr/>
          </p:nvSpPr>
          <p:spPr>
            <a:xfrm>
              <a:off x="0" y="0"/>
              <a:ext cx="5050535" cy="1356184"/>
            </a:xfrm>
            <a:custGeom>
              <a:avLst/>
              <a:gdLst/>
              <a:ahLst/>
              <a:cxnLst/>
              <a:rect l="l" t="t" r="r" b="b"/>
              <a:pathLst>
                <a:path w="5050535" h="1356184">
                  <a:moveTo>
                    <a:pt x="0" y="0"/>
                  </a:moveTo>
                  <a:lnTo>
                    <a:pt x="5050535" y="0"/>
                  </a:lnTo>
                  <a:lnTo>
                    <a:pt x="5050535" y="1356184"/>
                  </a:lnTo>
                  <a:lnTo>
                    <a:pt x="0" y="1356184"/>
                  </a:lnTo>
                  <a:close/>
                </a:path>
              </a:pathLst>
            </a:custGeom>
            <a:solidFill>
              <a:srgbClr val="644A3E"/>
            </a:solidFill>
          </p:spPr>
        </p:sp>
        <p:sp>
          <p:nvSpPr>
            <p:cNvPr id="11" name="TextBox 11"/>
            <p:cNvSpPr txBox="1"/>
            <p:nvPr/>
          </p:nvSpPr>
          <p:spPr>
            <a:xfrm>
              <a:off x="0" y="-57150"/>
              <a:ext cx="5050535" cy="141333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87190" y="9258300"/>
            <a:ext cx="2021260" cy="1028700"/>
            <a:chOff x="0" y="0"/>
            <a:chExt cx="532348" cy="270933"/>
          </a:xfrm>
        </p:grpSpPr>
        <p:sp>
          <p:nvSpPr>
            <p:cNvPr id="13" name="Freeform 13"/>
            <p:cNvSpPr/>
            <p:nvPr/>
          </p:nvSpPr>
          <p:spPr>
            <a:xfrm>
              <a:off x="0" y="0"/>
              <a:ext cx="532348" cy="270933"/>
            </a:xfrm>
            <a:custGeom>
              <a:avLst/>
              <a:gdLst/>
              <a:ahLst/>
              <a:cxnLst/>
              <a:rect l="l" t="t" r="r" b="b"/>
              <a:pathLst>
                <a:path w="532348" h="270933">
                  <a:moveTo>
                    <a:pt x="0" y="0"/>
                  </a:moveTo>
                  <a:lnTo>
                    <a:pt x="532348" y="0"/>
                  </a:lnTo>
                  <a:lnTo>
                    <a:pt x="532348" y="270933"/>
                  </a:lnTo>
                  <a:lnTo>
                    <a:pt x="0" y="270933"/>
                  </a:lnTo>
                  <a:close/>
                </a:path>
              </a:pathLst>
            </a:custGeom>
            <a:solidFill>
              <a:srgbClr val="644A3E"/>
            </a:solidFill>
          </p:spPr>
        </p:sp>
        <p:sp>
          <p:nvSpPr>
            <p:cNvPr id="14" name="TextBox 14"/>
            <p:cNvSpPr txBox="1"/>
            <p:nvPr/>
          </p:nvSpPr>
          <p:spPr>
            <a:xfrm>
              <a:off x="0" y="-57150"/>
              <a:ext cx="532348" cy="32808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981075" y="-70313"/>
            <a:ext cx="47625" cy="4468904"/>
            <a:chOff x="0" y="0"/>
            <a:chExt cx="12543" cy="1176995"/>
          </a:xfrm>
        </p:grpSpPr>
        <p:sp>
          <p:nvSpPr>
            <p:cNvPr id="16" name="Freeform 16"/>
            <p:cNvSpPr/>
            <p:nvPr/>
          </p:nvSpPr>
          <p:spPr>
            <a:xfrm>
              <a:off x="0" y="0"/>
              <a:ext cx="12543" cy="1176995"/>
            </a:xfrm>
            <a:custGeom>
              <a:avLst/>
              <a:gdLst/>
              <a:ahLst/>
              <a:cxnLst/>
              <a:rect l="l" t="t" r="r" b="b"/>
              <a:pathLst>
                <a:path w="12543" h="1176995">
                  <a:moveTo>
                    <a:pt x="0" y="0"/>
                  </a:moveTo>
                  <a:lnTo>
                    <a:pt x="12543" y="0"/>
                  </a:lnTo>
                  <a:lnTo>
                    <a:pt x="12543" y="1176995"/>
                  </a:lnTo>
                  <a:lnTo>
                    <a:pt x="0" y="1176995"/>
                  </a:lnTo>
                  <a:close/>
                </a:path>
              </a:pathLst>
            </a:custGeom>
            <a:solidFill>
              <a:srgbClr val="F2EDE7"/>
            </a:solidFill>
          </p:spPr>
        </p:sp>
        <p:sp>
          <p:nvSpPr>
            <p:cNvPr id="17" name="TextBox 17"/>
            <p:cNvSpPr txBox="1"/>
            <p:nvPr/>
          </p:nvSpPr>
          <p:spPr>
            <a:xfrm>
              <a:off x="0" y="-57150"/>
              <a:ext cx="12543" cy="123414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75769" y="1028700"/>
            <a:ext cx="7561104" cy="2706371"/>
            <a:chOff x="0" y="0"/>
            <a:chExt cx="10081472" cy="3608494"/>
          </a:xfrm>
        </p:grpSpPr>
        <p:sp>
          <p:nvSpPr>
            <p:cNvPr id="19" name="TextBox 19"/>
            <p:cNvSpPr txBox="1"/>
            <p:nvPr/>
          </p:nvSpPr>
          <p:spPr>
            <a:xfrm>
              <a:off x="0" y="-161925"/>
              <a:ext cx="9447244" cy="3770419"/>
            </a:xfrm>
            <a:prstGeom prst="rect">
              <a:avLst/>
            </a:prstGeom>
          </p:spPr>
          <p:txBody>
            <a:bodyPr lIns="0" tIns="0" rIns="0" bIns="0" rtlCol="0" anchor="t">
              <a:spAutoFit/>
            </a:bodyPr>
            <a:lstStyle/>
            <a:p>
              <a:pPr algn="ctr">
                <a:lnSpc>
                  <a:spcPts val="11479"/>
                </a:lnSpc>
              </a:pPr>
              <a:r>
                <a:rPr lang="en-US" sz="8199">
                  <a:solidFill>
                    <a:srgbClr val="F2EDE7"/>
                  </a:solidFill>
                  <a:latin typeface="DM Serif Display"/>
                  <a:ea typeface="DM Serif Display"/>
                  <a:cs typeface="DM Serif Display"/>
                  <a:sym typeface="DM Serif Display"/>
                </a:rPr>
                <a:t>How can you help?</a:t>
              </a:r>
            </a:p>
          </p:txBody>
        </p:sp>
        <p:sp>
          <p:nvSpPr>
            <p:cNvPr id="20" name="Freeform 20"/>
            <p:cNvSpPr/>
            <p:nvPr/>
          </p:nvSpPr>
          <p:spPr>
            <a:xfrm>
              <a:off x="8813016" y="0"/>
              <a:ext cx="1268456" cy="1268456"/>
            </a:xfrm>
            <a:custGeom>
              <a:avLst/>
              <a:gdLst/>
              <a:ahLst/>
              <a:cxnLst/>
              <a:rect l="l" t="t" r="r" b="b"/>
              <a:pathLst>
                <a:path w="1268456" h="1268456">
                  <a:moveTo>
                    <a:pt x="0" y="0"/>
                  </a:moveTo>
                  <a:lnTo>
                    <a:pt x="1268456" y="0"/>
                  </a:lnTo>
                  <a:lnTo>
                    <a:pt x="1268456" y="1268456"/>
                  </a:lnTo>
                  <a:lnTo>
                    <a:pt x="0" y="12684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21" name="Freeform 21"/>
          <p:cNvSpPr/>
          <p:nvPr/>
        </p:nvSpPr>
        <p:spPr>
          <a:xfrm>
            <a:off x="12295472" y="2381885"/>
            <a:ext cx="4963828" cy="4963828"/>
          </a:xfrm>
          <a:custGeom>
            <a:avLst/>
            <a:gdLst/>
            <a:ahLst/>
            <a:cxnLst/>
            <a:rect l="l" t="t" r="r" b="b"/>
            <a:pathLst>
              <a:path w="4963828" h="4963828">
                <a:moveTo>
                  <a:pt x="0" y="0"/>
                </a:moveTo>
                <a:lnTo>
                  <a:pt x="4963828" y="0"/>
                </a:lnTo>
                <a:lnTo>
                  <a:pt x="4963828" y="4963828"/>
                </a:lnTo>
                <a:lnTo>
                  <a:pt x="0" y="4963828"/>
                </a:lnTo>
                <a:lnTo>
                  <a:pt x="0" y="0"/>
                </a:lnTo>
                <a:close/>
              </a:path>
            </a:pathLst>
          </a:custGeom>
          <a:blipFill>
            <a:blip r:embed="rId6"/>
            <a:stretch>
              <a:fillRect/>
            </a:stretch>
          </a:blipFill>
        </p:spPr>
      </p:sp>
      <p:sp>
        <p:nvSpPr>
          <p:cNvPr id="22" name="TextBox 22"/>
          <p:cNvSpPr txBox="1"/>
          <p:nvPr/>
        </p:nvSpPr>
        <p:spPr>
          <a:xfrm>
            <a:off x="1634070" y="4737735"/>
            <a:ext cx="9519489" cy="5034915"/>
          </a:xfrm>
          <a:prstGeom prst="rect">
            <a:avLst/>
          </a:prstGeom>
        </p:spPr>
        <p:txBody>
          <a:bodyPr lIns="0" tIns="0" rIns="0" bIns="0" rtlCol="0" anchor="t">
            <a:spAutoFit/>
          </a:bodyPr>
          <a:lstStyle/>
          <a:p>
            <a:pPr algn="l">
              <a:lnSpc>
                <a:spcPts val="3359"/>
              </a:lnSpc>
            </a:pPr>
            <a:endParaRPr/>
          </a:p>
          <a:p>
            <a:pPr marL="518160" lvl="1" indent="-259080" algn="l">
              <a:lnSpc>
                <a:spcPts val="3359"/>
              </a:lnSpc>
              <a:buFont typeface="Arial"/>
              <a:buChar char="•"/>
            </a:pPr>
            <a:r>
              <a:rPr lang="en-US" sz="2400">
                <a:solidFill>
                  <a:srgbClr val="644A3E"/>
                </a:solidFill>
                <a:latin typeface="Poppins"/>
                <a:ea typeface="Poppins"/>
                <a:cs typeface="Poppins"/>
                <a:sym typeface="Poppins"/>
              </a:rPr>
              <a:t>Read with your child every day—it’s the best kind of daily habit and we do see the difference in those that ready daily! </a:t>
            </a:r>
          </a:p>
          <a:p>
            <a:pPr marL="518160" lvl="1" indent="-259080" algn="l">
              <a:lnSpc>
                <a:spcPts val="3359"/>
              </a:lnSpc>
              <a:buFont typeface="Arial"/>
              <a:buChar char="•"/>
            </a:pPr>
            <a:r>
              <a:rPr lang="en-US" sz="2400">
                <a:solidFill>
                  <a:srgbClr val="644A3E"/>
                </a:solidFill>
                <a:latin typeface="Poppins"/>
                <a:ea typeface="Poppins"/>
                <a:cs typeface="Poppins"/>
                <a:sym typeface="Poppins"/>
              </a:rPr>
              <a:t>Pop onto our website for useful links: </a:t>
            </a:r>
            <a:r>
              <a:rPr lang="en-US" sz="2400" u="sng">
                <a:solidFill>
                  <a:srgbClr val="644A3E"/>
                </a:solidFill>
                <a:latin typeface="Poppins"/>
                <a:ea typeface="Poppins"/>
                <a:cs typeface="Poppins"/>
                <a:sym typeface="Poppins"/>
                <a:hlinkClick r:id="rId7" tooltip="http://www.ripponden.calderdale.sch.uk"/>
              </a:rPr>
              <a:t>Ripponden Primary Website</a:t>
            </a:r>
          </a:p>
          <a:p>
            <a:pPr marL="518160" lvl="1" indent="-259080" algn="l">
              <a:lnSpc>
                <a:spcPts val="3359"/>
              </a:lnSpc>
              <a:buFont typeface="Arial"/>
              <a:buChar char="•"/>
            </a:pPr>
            <a:r>
              <a:rPr lang="en-US" sz="2400">
                <a:solidFill>
                  <a:srgbClr val="644A3E"/>
                </a:solidFill>
                <a:latin typeface="Poppins"/>
                <a:ea typeface="Poppins"/>
                <a:cs typeface="Poppins"/>
                <a:sym typeface="Poppins"/>
              </a:rPr>
              <a:t>Chat with your child about what they’re learning—you’ll be amazed at what they can teach you!</a:t>
            </a:r>
          </a:p>
          <a:p>
            <a:pPr marL="518160" lvl="1" indent="-259080" algn="l">
              <a:lnSpc>
                <a:spcPts val="3359"/>
              </a:lnSpc>
              <a:buFont typeface="Arial"/>
              <a:buChar char="•"/>
            </a:pPr>
            <a:r>
              <a:rPr lang="en-US" sz="2400">
                <a:solidFill>
                  <a:srgbClr val="644A3E"/>
                </a:solidFill>
                <a:latin typeface="Poppins"/>
                <a:ea typeface="Poppins"/>
                <a:cs typeface="Poppins"/>
                <a:sym typeface="Poppins"/>
              </a:rPr>
              <a:t>Keep the conversation flowing—we have an open-door policy, so please don’t hesitate to reach out. We’re here to support your child and your family in any way we can.</a:t>
            </a:r>
          </a:p>
          <a:p>
            <a:pPr algn="l">
              <a:lnSpc>
                <a:spcPts val="3359"/>
              </a:lnSpc>
            </a:pPr>
            <a:endParaRPr lang="en-US" sz="2400">
              <a:solidFill>
                <a:srgbClr val="644A3E"/>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44A3E"/>
        </a:solidFill>
        <a:effectLst/>
      </p:bgPr>
    </p:bg>
    <p:spTree>
      <p:nvGrpSpPr>
        <p:cNvPr id="1" name=""/>
        <p:cNvGrpSpPr/>
        <p:nvPr/>
      </p:nvGrpSpPr>
      <p:grpSpPr>
        <a:xfrm>
          <a:off x="0" y="0"/>
          <a:ext cx="0" cy="0"/>
          <a:chOff x="0" y="0"/>
          <a:chExt cx="0" cy="0"/>
        </a:xfrm>
      </p:grpSpPr>
      <p:sp>
        <p:nvSpPr>
          <p:cNvPr id="2" name="Freeform 2"/>
          <p:cNvSpPr/>
          <p:nvPr/>
        </p:nvSpPr>
        <p:spPr>
          <a:xfrm>
            <a:off x="0" y="5097232"/>
            <a:ext cx="3892326" cy="5189768"/>
          </a:xfrm>
          <a:custGeom>
            <a:avLst/>
            <a:gdLst/>
            <a:ahLst/>
            <a:cxnLst/>
            <a:rect l="l" t="t" r="r" b="b"/>
            <a:pathLst>
              <a:path w="3892326" h="5189768">
                <a:moveTo>
                  <a:pt x="0" y="0"/>
                </a:moveTo>
                <a:lnTo>
                  <a:pt x="3892326" y="0"/>
                </a:lnTo>
                <a:lnTo>
                  <a:pt x="3892326" y="5189768"/>
                </a:lnTo>
                <a:lnTo>
                  <a:pt x="0" y="5189768"/>
                </a:lnTo>
                <a:lnTo>
                  <a:pt x="0" y="0"/>
                </a:lnTo>
                <a:close/>
              </a:path>
            </a:pathLst>
          </a:custGeom>
          <a:blipFill>
            <a:blip r:embed="rId2"/>
            <a:stretch>
              <a:fillRect/>
            </a:stretch>
          </a:blipFill>
        </p:spPr>
      </p:sp>
      <p:sp>
        <p:nvSpPr>
          <p:cNvPr id="3" name="Freeform 3"/>
          <p:cNvSpPr/>
          <p:nvPr/>
        </p:nvSpPr>
        <p:spPr>
          <a:xfrm>
            <a:off x="3892326" y="-168205"/>
            <a:ext cx="4767719" cy="6356958"/>
          </a:xfrm>
          <a:custGeom>
            <a:avLst/>
            <a:gdLst/>
            <a:ahLst/>
            <a:cxnLst/>
            <a:rect l="l" t="t" r="r" b="b"/>
            <a:pathLst>
              <a:path w="4767719" h="6356958">
                <a:moveTo>
                  <a:pt x="0" y="0"/>
                </a:moveTo>
                <a:lnTo>
                  <a:pt x="4767719" y="0"/>
                </a:lnTo>
                <a:lnTo>
                  <a:pt x="4767719" y="6356958"/>
                </a:lnTo>
                <a:lnTo>
                  <a:pt x="0" y="6356958"/>
                </a:lnTo>
                <a:lnTo>
                  <a:pt x="0" y="0"/>
                </a:lnTo>
                <a:close/>
              </a:path>
            </a:pathLst>
          </a:custGeom>
          <a:blipFill>
            <a:blip r:embed="rId3"/>
            <a:stretch>
              <a:fillRect/>
            </a:stretch>
          </a:blipFill>
        </p:spPr>
      </p:sp>
      <p:sp>
        <p:nvSpPr>
          <p:cNvPr id="4" name="TextBox 4"/>
          <p:cNvSpPr txBox="1"/>
          <p:nvPr/>
        </p:nvSpPr>
        <p:spPr>
          <a:xfrm>
            <a:off x="9413379" y="1443730"/>
            <a:ext cx="7845921" cy="1566544"/>
          </a:xfrm>
          <a:prstGeom prst="rect">
            <a:avLst/>
          </a:prstGeom>
        </p:spPr>
        <p:txBody>
          <a:bodyPr lIns="0" tIns="0" rIns="0" bIns="0" rtlCol="0" anchor="t">
            <a:spAutoFit/>
          </a:bodyPr>
          <a:lstStyle/>
          <a:p>
            <a:pPr algn="ctr">
              <a:lnSpc>
                <a:spcPts val="12880"/>
              </a:lnSpc>
            </a:pPr>
            <a:r>
              <a:rPr lang="en-US" sz="9200">
                <a:solidFill>
                  <a:srgbClr val="FFFFFF"/>
                </a:solidFill>
                <a:latin typeface="DM Serif Display"/>
                <a:ea typeface="DM Serif Display"/>
                <a:cs typeface="DM Serif Display"/>
                <a:sym typeface="DM Serif Display"/>
              </a:rPr>
              <a:t>Any questions?</a:t>
            </a:r>
          </a:p>
        </p:txBody>
      </p:sp>
      <p:sp>
        <p:nvSpPr>
          <p:cNvPr id="5" name="TextBox 5"/>
          <p:cNvSpPr txBox="1"/>
          <p:nvPr/>
        </p:nvSpPr>
        <p:spPr>
          <a:xfrm>
            <a:off x="9144000" y="4580616"/>
            <a:ext cx="8358781" cy="3111500"/>
          </a:xfrm>
          <a:prstGeom prst="rect">
            <a:avLst/>
          </a:prstGeom>
        </p:spPr>
        <p:txBody>
          <a:bodyPr lIns="0" tIns="0" rIns="0" bIns="0" rtlCol="0" anchor="t">
            <a:spAutoFit/>
          </a:bodyPr>
          <a:lstStyle/>
          <a:p>
            <a:pPr algn="ctr">
              <a:lnSpc>
                <a:spcPts val="4900"/>
              </a:lnSpc>
            </a:pPr>
            <a:r>
              <a:rPr lang="en-US" sz="3500">
                <a:solidFill>
                  <a:srgbClr val="FFFFFF"/>
                </a:solidFill>
                <a:latin typeface="Poppins"/>
                <a:ea typeface="Poppins"/>
                <a:cs typeface="Poppins"/>
                <a:sym typeface="Poppins"/>
              </a:rPr>
              <a:t>If you think of any after this meeting, please feel free to email the office: office@ripponden.calderdale.sch.uk and a member of staff will get back to you!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44A3E"/>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79" y="-60997"/>
            <a:ext cx="18433758" cy="10408994"/>
            <a:chOff x="0" y="0"/>
            <a:chExt cx="4854982" cy="2741463"/>
          </a:xfrm>
        </p:grpSpPr>
        <p:sp>
          <p:nvSpPr>
            <p:cNvPr id="3" name="Freeform 3"/>
            <p:cNvSpPr/>
            <p:nvPr/>
          </p:nvSpPr>
          <p:spPr>
            <a:xfrm>
              <a:off x="0" y="0"/>
              <a:ext cx="4854982" cy="2741463"/>
            </a:xfrm>
            <a:custGeom>
              <a:avLst/>
              <a:gdLst/>
              <a:ahLst/>
              <a:cxnLst/>
              <a:rect l="l" t="t" r="r" b="b"/>
              <a:pathLst>
                <a:path w="4854982" h="2741463">
                  <a:moveTo>
                    <a:pt x="0" y="0"/>
                  </a:moveTo>
                  <a:lnTo>
                    <a:pt x="4854982" y="0"/>
                  </a:lnTo>
                  <a:lnTo>
                    <a:pt x="4854982" y="2741463"/>
                  </a:lnTo>
                  <a:lnTo>
                    <a:pt x="0" y="2741463"/>
                  </a:lnTo>
                  <a:close/>
                </a:path>
              </a:pathLst>
            </a:custGeom>
            <a:solidFill>
              <a:srgbClr val="F2EDE7"/>
            </a:solidFill>
          </p:spPr>
        </p:sp>
        <p:sp>
          <p:nvSpPr>
            <p:cNvPr id="4" name="TextBox 4"/>
            <p:cNvSpPr txBox="1"/>
            <p:nvPr/>
          </p:nvSpPr>
          <p:spPr>
            <a:xfrm>
              <a:off x="0" y="-57150"/>
              <a:ext cx="4854982" cy="27986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2879" y="0"/>
            <a:ext cx="5405204" cy="5668787"/>
            <a:chOff x="0" y="0"/>
            <a:chExt cx="1423593" cy="1493014"/>
          </a:xfrm>
        </p:grpSpPr>
        <p:sp>
          <p:nvSpPr>
            <p:cNvPr id="6" name="Freeform 6"/>
            <p:cNvSpPr/>
            <p:nvPr/>
          </p:nvSpPr>
          <p:spPr>
            <a:xfrm>
              <a:off x="0" y="0"/>
              <a:ext cx="1423593" cy="1493014"/>
            </a:xfrm>
            <a:custGeom>
              <a:avLst/>
              <a:gdLst/>
              <a:ahLst/>
              <a:cxnLst/>
              <a:rect l="l" t="t" r="r" b="b"/>
              <a:pathLst>
                <a:path w="1423593" h="1493014">
                  <a:moveTo>
                    <a:pt x="0" y="0"/>
                  </a:moveTo>
                  <a:lnTo>
                    <a:pt x="1423593" y="0"/>
                  </a:lnTo>
                  <a:lnTo>
                    <a:pt x="1423593" y="1493014"/>
                  </a:lnTo>
                  <a:lnTo>
                    <a:pt x="0" y="1493014"/>
                  </a:lnTo>
                  <a:close/>
                </a:path>
              </a:pathLst>
            </a:custGeom>
            <a:solidFill>
              <a:srgbClr val="644A3E"/>
            </a:solidFill>
          </p:spPr>
        </p:sp>
        <p:sp>
          <p:nvSpPr>
            <p:cNvPr id="7" name="TextBox 7"/>
            <p:cNvSpPr txBox="1"/>
            <p:nvPr/>
          </p:nvSpPr>
          <p:spPr>
            <a:xfrm>
              <a:off x="0" y="-57150"/>
              <a:ext cx="1423593" cy="1550164"/>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5824453" y="9258300"/>
            <a:ext cx="2688826" cy="1242097"/>
            <a:chOff x="0" y="0"/>
            <a:chExt cx="708168" cy="327137"/>
          </a:xfrm>
        </p:grpSpPr>
        <p:sp>
          <p:nvSpPr>
            <p:cNvPr id="9" name="Freeform 9"/>
            <p:cNvSpPr/>
            <p:nvPr/>
          </p:nvSpPr>
          <p:spPr>
            <a:xfrm>
              <a:off x="0" y="0"/>
              <a:ext cx="708168" cy="327137"/>
            </a:xfrm>
            <a:custGeom>
              <a:avLst/>
              <a:gdLst/>
              <a:ahLst/>
              <a:cxnLst/>
              <a:rect l="l" t="t" r="r" b="b"/>
              <a:pathLst>
                <a:path w="708168" h="327137">
                  <a:moveTo>
                    <a:pt x="0" y="0"/>
                  </a:moveTo>
                  <a:lnTo>
                    <a:pt x="708168" y="0"/>
                  </a:lnTo>
                  <a:lnTo>
                    <a:pt x="708168" y="327137"/>
                  </a:lnTo>
                  <a:lnTo>
                    <a:pt x="0" y="327137"/>
                  </a:lnTo>
                  <a:close/>
                </a:path>
              </a:pathLst>
            </a:custGeom>
            <a:solidFill>
              <a:srgbClr val="644A3E"/>
            </a:solidFill>
          </p:spPr>
        </p:sp>
        <p:sp>
          <p:nvSpPr>
            <p:cNvPr id="10" name="TextBox 10"/>
            <p:cNvSpPr txBox="1"/>
            <p:nvPr/>
          </p:nvSpPr>
          <p:spPr>
            <a:xfrm>
              <a:off x="0" y="-57150"/>
              <a:ext cx="708168" cy="384287"/>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49877" y="9210675"/>
            <a:ext cx="8069370" cy="47625"/>
            <a:chOff x="0" y="0"/>
            <a:chExt cx="2125266" cy="12543"/>
          </a:xfrm>
        </p:grpSpPr>
        <p:sp>
          <p:nvSpPr>
            <p:cNvPr id="12" name="Freeform 12"/>
            <p:cNvSpPr/>
            <p:nvPr/>
          </p:nvSpPr>
          <p:spPr>
            <a:xfrm>
              <a:off x="0" y="0"/>
              <a:ext cx="2125266" cy="12543"/>
            </a:xfrm>
            <a:custGeom>
              <a:avLst/>
              <a:gdLst/>
              <a:ahLst/>
              <a:cxnLst/>
              <a:rect l="l" t="t" r="r" b="b"/>
              <a:pathLst>
                <a:path w="2125266" h="12543">
                  <a:moveTo>
                    <a:pt x="0" y="0"/>
                  </a:moveTo>
                  <a:lnTo>
                    <a:pt x="2125266" y="0"/>
                  </a:lnTo>
                  <a:lnTo>
                    <a:pt x="2125266" y="12543"/>
                  </a:lnTo>
                  <a:lnTo>
                    <a:pt x="0" y="12543"/>
                  </a:lnTo>
                  <a:close/>
                </a:path>
              </a:pathLst>
            </a:custGeom>
            <a:solidFill>
              <a:srgbClr val="644A3E"/>
            </a:solidFill>
          </p:spPr>
        </p:sp>
        <p:sp>
          <p:nvSpPr>
            <p:cNvPr id="13" name="TextBox 13"/>
            <p:cNvSpPr txBox="1"/>
            <p:nvPr/>
          </p:nvSpPr>
          <p:spPr>
            <a:xfrm>
              <a:off x="0" y="-57150"/>
              <a:ext cx="2125266" cy="69693"/>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306969" y="981075"/>
            <a:ext cx="9981031" cy="47625"/>
            <a:chOff x="0" y="0"/>
            <a:chExt cx="2628749" cy="12543"/>
          </a:xfrm>
        </p:grpSpPr>
        <p:sp>
          <p:nvSpPr>
            <p:cNvPr id="15" name="Freeform 15"/>
            <p:cNvSpPr/>
            <p:nvPr/>
          </p:nvSpPr>
          <p:spPr>
            <a:xfrm>
              <a:off x="0" y="0"/>
              <a:ext cx="2628749" cy="12543"/>
            </a:xfrm>
            <a:custGeom>
              <a:avLst/>
              <a:gdLst/>
              <a:ahLst/>
              <a:cxnLst/>
              <a:rect l="l" t="t" r="r" b="b"/>
              <a:pathLst>
                <a:path w="2628749" h="12543">
                  <a:moveTo>
                    <a:pt x="0" y="0"/>
                  </a:moveTo>
                  <a:lnTo>
                    <a:pt x="2628749" y="0"/>
                  </a:lnTo>
                  <a:lnTo>
                    <a:pt x="2628749" y="12543"/>
                  </a:lnTo>
                  <a:lnTo>
                    <a:pt x="0" y="12543"/>
                  </a:lnTo>
                  <a:close/>
                </a:path>
              </a:pathLst>
            </a:custGeom>
            <a:solidFill>
              <a:srgbClr val="644A3E"/>
            </a:solidFill>
          </p:spPr>
        </p:sp>
        <p:sp>
          <p:nvSpPr>
            <p:cNvPr id="16" name="TextBox 16"/>
            <p:cNvSpPr txBox="1"/>
            <p:nvPr/>
          </p:nvSpPr>
          <p:spPr>
            <a:xfrm>
              <a:off x="0" y="-57150"/>
              <a:ext cx="2628749" cy="69693"/>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5400000">
            <a:off x="16560687" y="7640271"/>
            <a:ext cx="645524" cy="751701"/>
          </a:xfrm>
          <a:custGeom>
            <a:avLst/>
            <a:gdLst/>
            <a:ahLst/>
            <a:cxnLst/>
            <a:rect l="l" t="t" r="r" b="b"/>
            <a:pathLst>
              <a:path w="645524" h="751701">
                <a:moveTo>
                  <a:pt x="0" y="0"/>
                </a:moveTo>
                <a:lnTo>
                  <a:pt x="645524" y="0"/>
                </a:lnTo>
                <a:lnTo>
                  <a:pt x="645524"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rot="5400000">
            <a:off x="8360058" y="5292937"/>
            <a:ext cx="645524" cy="751701"/>
          </a:xfrm>
          <a:custGeom>
            <a:avLst/>
            <a:gdLst/>
            <a:ahLst/>
            <a:cxnLst/>
            <a:rect l="l" t="t" r="r" b="b"/>
            <a:pathLst>
              <a:path w="645524" h="751701">
                <a:moveTo>
                  <a:pt x="0" y="0"/>
                </a:moveTo>
                <a:lnTo>
                  <a:pt x="645523" y="0"/>
                </a:lnTo>
                <a:lnTo>
                  <a:pt x="645523" y="751701"/>
                </a:lnTo>
                <a:lnTo>
                  <a:pt x="0" y="7517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a:off x="2992205" y="-238024"/>
            <a:ext cx="12832249" cy="10763049"/>
          </a:xfrm>
          <a:custGeom>
            <a:avLst/>
            <a:gdLst/>
            <a:ahLst/>
            <a:cxnLst/>
            <a:rect l="l" t="t" r="r" b="b"/>
            <a:pathLst>
              <a:path w="12832249" h="10763049">
                <a:moveTo>
                  <a:pt x="0" y="0"/>
                </a:moveTo>
                <a:lnTo>
                  <a:pt x="12832248" y="0"/>
                </a:lnTo>
                <a:lnTo>
                  <a:pt x="12832248" y="10763048"/>
                </a:lnTo>
                <a:lnTo>
                  <a:pt x="0" y="10763048"/>
                </a:lnTo>
                <a:lnTo>
                  <a:pt x="0" y="0"/>
                </a:lnTo>
                <a:close/>
              </a:path>
            </a:pathLst>
          </a:custGeom>
          <a:blipFill>
            <a:blip r:embed="rId4"/>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grpSp>
        <p:nvGrpSpPr>
          <p:cNvPr id="2" name="Group 2"/>
          <p:cNvGrpSpPr/>
          <p:nvPr/>
        </p:nvGrpSpPr>
        <p:grpSpPr>
          <a:xfrm>
            <a:off x="-72879" y="-60997"/>
            <a:ext cx="18433758" cy="10408994"/>
            <a:chOff x="0" y="0"/>
            <a:chExt cx="4854982" cy="2741463"/>
          </a:xfrm>
        </p:grpSpPr>
        <p:sp>
          <p:nvSpPr>
            <p:cNvPr id="3" name="Freeform 3"/>
            <p:cNvSpPr/>
            <p:nvPr/>
          </p:nvSpPr>
          <p:spPr>
            <a:xfrm>
              <a:off x="0" y="0"/>
              <a:ext cx="4854982" cy="2741463"/>
            </a:xfrm>
            <a:custGeom>
              <a:avLst/>
              <a:gdLst/>
              <a:ahLst/>
              <a:cxnLst/>
              <a:rect l="l" t="t" r="r" b="b"/>
              <a:pathLst>
                <a:path w="4854982" h="2741463">
                  <a:moveTo>
                    <a:pt x="0" y="0"/>
                  </a:moveTo>
                  <a:lnTo>
                    <a:pt x="4854982" y="0"/>
                  </a:lnTo>
                  <a:lnTo>
                    <a:pt x="4854982" y="2741463"/>
                  </a:lnTo>
                  <a:lnTo>
                    <a:pt x="0" y="2741463"/>
                  </a:lnTo>
                  <a:close/>
                </a:path>
              </a:pathLst>
            </a:custGeom>
            <a:solidFill>
              <a:srgbClr val="F2EDE7"/>
            </a:solidFill>
          </p:spPr>
        </p:sp>
        <p:sp>
          <p:nvSpPr>
            <p:cNvPr id="4" name="TextBox 4"/>
            <p:cNvSpPr txBox="1"/>
            <p:nvPr/>
          </p:nvSpPr>
          <p:spPr>
            <a:xfrm>
              <a:off x="0" y="-57150"/>
              <a:ext cx="4854982" cy="27986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2879" y="-60997"/>
            <a:ext cx="4538009" cy="10561394"/>
            <a:chOff x="0" y="0"/>
            <a:chExt cx="1195196" cy="2781602"/>
          </a:xfrm>
        </p:grpSpPr>
        <p:sp>
          <p:nvSpPr>
            <p:cNvPr id="6" name="Freeform 6"/>
            <p:cNvSpPr/>
            <p:nvPr/>
          </p:nvSpPr>
          <p:spPr>
            <a:xfrm>
              <a:off x="0" y="0"/>
              <a:ext cx="1195196" cy="2781602"/>
            </a:xfrm>
            <a:custGeom>
              <a:avLst/>
              <a:gdLst/>
              <a:ahLst/>
              <a:cxnLst/>
              <a:rect l="l" t="t" r="r" b="b"/>
              <a:pathLst>
                <a:path w="1195196" h="2781602">
                  <a:moveTo>
                    <a:pt x="0" y="0"/>
                  </a:moveTo>
                  <a:lnTo>
                    <a:pt x="1195196" y="0"/>
                  </a:lnTo>
                  <a:lnTo>
                    <a:pt x="1195196" y="2781602"/>
                  </a:lnTo>
                  <a:lnTo>
                    <a:pt x="0" y="2781602"/>
                  </a:lnTo>
                  <a:close/>
                </a:path>
              </a:pathLst>
            </a:custGeom>
            <a:solidFill>
              <a:srgbClr val="644A3E"/>
            </a:solidFill>
          </p:spPr>
        </p:sp>
        <p:sp>
          <p:nvSpPr>
            <p:cNvPr id="7" name="TextBox 7"/>
            <p:cNvSpPr txBox="1"/>
            <p:nvPr/>
          </p:nvSpPr>
          <p:spPr>
            <a:xfrm>
              <a:off x="0" y="-57150"/>
              <a:ext cx="1195196" cy="283875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5824453" y="9258300"/>
            <a:ext cx="2688826" cy="1242097"/>
            <a:chOff x="0" y="0"/>
            <a:chExt cx="708168" cy="327137"/>
          </a:xfrm>
        </p:grpSpPr>
        <p:sp>
          <p:nvSpPr>
            <p:cNvPr id="9" name="Freeform 9"/>
            <p:cNvSpPr/>
            <p:nvPr/>
          </p:nvSpPr>
          <p:spPr>
            <a:xfrm>
              <a:off x="0" y="0"/>
              <a:ext cx="708168" cy="327137"/>
            </a:xfrm>
            <a:custGeom>
              <a:avLst/>
              <a:gdLst/>
              <a:ahLst/>
              <a:cxnLst/>
              <a:rect l="l" t="t" r="r" b="b"/>
              <a:pathLst>
                <a:path w="708168" h="327137">
                  <a:moveTo>
                    <a:pt x="0" y="0"/>
                  </a:moveTo>
                  <a:lnTo>
                    <a:pt x="708168" y="0"/>
                  </a:lnTo>
                  <a:lnTo>
                    <a:pt x="708168" y="327137"/>
                  </a:lnTo>
                  <a:lnTo>
                    <a:pt x="0" y="327137"/>
                  </a:lnTo>
                  <a:close/>
                </a:path>
              </a:pathLst>
            </a:custGeom>
            <a:solidFill>
              <a:srgbClr val="644A3E"/>
            </a:solidFill>
          </p:spPr>
        </p:sp>
        <p:sp>
          <p:nvSpPr>
            <p:cNvPr id="10" name="TextBox 10"/>
            <p:cNvSpPr txBox="1"/>
            <p:nvPr/>
          </p:nvSpPr>
          <p:spPr>
            <a:xfrm>
              <a:off x="0" y="-57150"/>
              <a:ext cx="708168" cy="384287"/>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306969" y="981075"/>
            <a:ext cx="9981031" cy="47625"/>
            <a:chOff x="0" y="0"/>
            <a:chExt cx="2628749" cy="12543"/>
          </a:xfrm>
        </p:grpSpPr>
        <p:sp>
          <p:nvSpPr>
            <p:cNvPr id="12" name="Freeform 12"/>
            <p:cNvSpPr/>
            <p:nvPr/>
          </p:nvSpPr>
          <p:spPr>
            <a:xfrm>
              <a:off x="0" y="0"/>
              <a:ext cx="2628749" cy="12543"/>
            </a:xfrm>
            <a:custGeom>
              <a:avLst/>
              <a:gdLst/>
              <a:ahLst/>
              <a:cxnLst/>
              <a:rect l="l" t="t" r="r" b="b"/>
              <a:pathLst>
                <a:path w="2628749" h="12543">
                  <a:moveTo>
                    <a:pt x="0" y="0"/>
                  </a:moveTo>
                  <a:lnTo>
                    <a:pt x="2628749" y="0"/>
                  </a:lnTo>
                  <a:lnTo>
                    <a:pt x="2628749" y="12543"/>
                  </a:lnTo>
                  <a:lnTo>
                    <a:pt x="0" y="12543"/>
                  </a:lnTo>
                  <a:close/>
                </a:path>
              </a:pathLst>
            </a:custGeom>
            <a:solidFill>
              <a:srgbClr val="9B5832"/>
            </a:solidFill>
          </p:spPr>
        </p:sp>
        <p:sp>
          <p:nvSpPr>
            <p:cNvPr id="13" name="TextBox 13"/>
            <p:cNvSpPr txBox="1"/>
            <p:nvPr/>
          </p:nvSpPr>
          <p:spPr>
            <a:xfrm>
              <a:off x="0" y="-57150"/>
              <a:ext cx="2628749" cy="69693"/>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5400000">
            <a:off x="16560687" y="7914164"/>
            <a:ext cx="645524" cy="751701"/>
          </a:xfrm>
          <a:custGeom>
            <a:avLst/>
            <a:gdLst/>
            <a:ahLst/>
            <a:cxnLst/>
            <a:rect l="l" t="t" r="r" b="b"/>
            <a:pathLst>
              <a:path w="645524" h="751701">
                <a:moveTo>
                  <a:pt x="0" y="0"/>
                </a:moveTo>
                <a:lnTo>
                  <a:pt x="645524" y="0"/>
                </a:lnTo>
                <a:lnTo>
                  <a:pt x="645524" y="751701"/>
                </a:lnTo>
                <a:lnTo>
                  <a:pt x="0" y="7517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5127556" y="4100830"/>
            <a:ext cx="8952331" cy="3977005"/>
          </a:xfrm>
          <a:prstGeom prst="rect">
            <a:avLst/>
          </a:prstGeom>
        </p:spPr>
        <p:txBody>
          <a:bodyPr lIns="0" tIns="0" rIns="0" bIns="0" rtlCol="0" anchor="t">
            <a:spAutoFit/>
          </a:bodyPr>
          <a:lstStyle/>
          <a:p>
            <a:pPr algn="l">
              <a:lnSpc>
                <a:spcPts val="3919"/>
              </a:lnSpc>
            </a:pPr>
            <a:r>
              <a:rPr lang="en-US" sz="2799">
                <a:solidFill>
                  <a:srgbClr val="644A3E"/>
                </a:solidFill>
                <a:latin typeface="Poppins"/>
                <a:ea typeface="Poppins"/>
                <a:cs typeface="Poppins"/>
                <a:sym typeface="Poppins"/>
              </a:rPr>
              <a:t>I’m Miss Wisniewski, and this is my third year of teaching Year 1. I can honestly say, I’ve definitely hit the jackpot with this year group as they progress so much not only as little learners but people too! I like to make sure our classroom is a safe and welcoming place for every child, where we work hard, support one another, and most importantly - laugh every single day! </a:t>
            </a:r>
          </a:p>
        </p:txBody>
      </p:sp>
      <p:sp>
        <p:nvSpPr>
          <p:cNvPr id="16" name="TextBox 16"/>
          <p:cNvSpPr txBox="1"/>
          <p:nvPr/>
        </p:nvSpPr>
        <p:spPr>
          <a:xfrm>
            <a:off x="5127556" y="1810702"/>
            <a:ext cx="10444162" cy="1441451"/>
          </a:xfrm>
          <a:prstGeom prst="rect">
            <a:avLst/>
          </a:prstGeom>
        </p:spPr>
        <p:txBody>
          <a:bodyPr lIns="0" tIns="0" rIns="0" bIns="0" rtlCol="0" anchor="t">
            <a:spAutoFit/>
          </a:bodyPr>
          <a:lstStyle/>
          <a:p>
            <a:pPr algn="ctr">
              <a:lnSpc>
                <a:spcPts val="11899"/>
              </a:lnSpc>
            </a:pPr>
            <a:r>
              <a:rPr lang="en-US" sz="8499">
                <a:solidFill>
                  <a:srgbClr val="644A3E"/>
                </a:solidFill>
                <a:latin typeface="DM Serif Display"/>
                <a:ea typeface="DM Serif Display"/>
                <a:cs typeface="DM Serif Display"/>
                <a:sym typeface="DM Serif Display"/>
              </a:rPr>
              <a:t>A little bit about 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79" y="-60997"/>
            <a:ext cx="18433758" cy="10408994"/>
            <a:chOff x="0" y="0"/>
            <a:chExt cx="4854982" cy="2741463"/>
          </a:xfrm>
        </p:grpSpPr>
        <p:sp>
          <p:nvSpPr>
            <p:cNvPr id="3" name="Freeform 3"/>
            <p:cNvSpPr/>
            <p:nvPr/>
          </p:nvSpPr>
          <p:spPr>
            <a:xfrm>
              <a:off x="0" y="0"/>
              <a:ext cx="4854982" cy="2741463"/>
            </a:xfrm>
            <a:custGeom>
              <a:avLst/>
              <a:gdLst/>
              <a:ahLst/>
              <a:cxnLst/>
              <a:rect l="l" t="t" r="r" b="b"/>
              <a:pathLst>
                <a:path w="4854982" h="2741463">
                  <a:moveTo>
                    <a:pt x="0" y="0"/>
                  </a:moveTo>
                  <a:lnTo>
                    <a:pt x="4854982" y="0"/>
                  </a:lnTo>
                  <a:lnTo>
                    <a:pt x="4854982" y="2741463"/>
                  </a:lnTo>
                  <a:lnTo>
                    <a:pt x="0" y="2741463"/>
                  </a:lnTo>
                  <a:close/>
                </a:path>
              </a:pathLst>
            </a:custGeom>
            <a:solidFill>
              <a:srgbClr val="F2EDE7"/>
            </a:solidFill>
          </p:spPr>
        </p:sp>
        <p:sp>
          <p:nvSpPr>
            <p:cNvPr id="4" name="TextBox 4"/>
            <p:cNvSpPr txBox="1"/>
            <p:nvPr/>
          </p:nvSpPr>
          <p:spPr>
            <a:xfrm>
              <a:off x="0" y="-57150"/>
              <a:ext cx="4854982" cy="27986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2879" y="-60997"/>
            <a:ext cx="8379848" cy="4059909"/>
            <a:chOff x="0" y="0"/>
            <a:chExt cx="2207038" cy="1069277"/>
          </a:xfrm>
        </p:grpSpPr>
        <p:sp>
          <p:nvSpPr>
            <p:cNvPr id="6" name="Freeform 6"/>
            <p:cNvSpPr/>
            <p:nvPr/>
          </p:nvSpPr>
          <p:spPr>
            <a:xfrm>
              <a:off x="0" y="0"/>
              <a:ext cx="2207038" cy="1069276"/>
            </a:xfrm>
            <a:custGeom>
              <a:avLst/>
              <a:gdLst/>
              <a:ahLst/>
              <a:cxnLst/>
              <a:rect l="l" t="t" r="r" b="b"/>
              <a:pathLst>
                <a:path w="2207038" h="1069276">
                  <a:moveTo>
                    <a:pt x="0" y="0"/>
                  </a:moveTo>
                  <a:lnTo>
                    <a:pt x="2207038" y="0"/>
                  </a:lnTo>
                  <a:lnTo>
                    <a:pt x="2207038" y="1069276"/>
                  </a:lnTo>
                  <a:lnTo>
                    <a:pt x="0" y="1069276"/>
                  </a:lnTo>
                  <a:close/>
                </a:path>
              </a:pathLst>
            </a:custGeom>
            <a:solidFill>
              <a:srgbClr val="644A3E"/>
            </a:solidFill>
          </p:spPr>
        </p:sp>
        <p:sp>
          <p:nvSpPr>
            <p:cNvPr id="7" name="TextBox 7"/>
            <p:cNvSpPr txBox="1"/>
            <p:nvPr/>
          </p:nvSpPr>
          <p:spPr>
            <a:xfrm>
              <a:off x="0" y="-57150"/>
              <a:ext cx="2207038" cy="1126427"/>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5400000">
            <a:off x="16560687" y="8559687"/>
            <a:ext cx="645524" cy="751701"/>
          </a:xfrm>
          <a:custGeom>
            <a:avLst/>
            <a:gdLst/>
            <a:ahLst/>
            <a:cxnLst/>
            <a:rect l="l" t="t" r="r" b="b"/>
            <a:pathLst>
              <a:path w="645524" h="751701">
                <a:moveTo>
                  <a:pt x="0" y="0"/>
                </a:moveTo>
                <a:lnTo>
                  <a:pt x="645524" y="0"/>
                </a:lnTo>
                <a:lnTo>
                  <a:pt x="645524"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037834" y="-1253803"/>
            <a:ext cx="5482971" cy="8229600"/>
          </a:xfrm>
          <a:custGeom>
            <a:avLst/>
            <a:gdLst/>
            <a:ahLst/>
            <a:cxnLst/>
            <a:rect l="l" t="t" r="r" b="b"/>
            <a:pathLst>
              <a:path w="5482971" h="8229600">
                <a:moveTo>
                  <a:pt x="0" y="0"/>
                </a:moveTo>
                <a:lnTo>
                  <a:pt x="5482971" y="0"/>
                </a:lnTo>
                <a:lnTo>
                  <a:pt x="5482971" y="8229600"/>
                </a:lnTo>
                <a:lnTo>
                  <a:pt x="0" y="8229600"/>
                </a:lnTo>
                <a:lnTo>
                  <a:pt x="0" y="0"/>
                </a:lnTo>
                <a:close/>
              </a:path>
            </a:pathLst>
          </a:custGeom>
          <a:blipFill>
            <a:blip r:embed="rId4"/>
            <a:stretch>
              <a:fillRect l="-42650" r="-42650"/>
            </a:stretch>
          </a:blipFill>
        </p:spPr>
      </p:sp>
      <p:grpSp>
        <p:nvGrpSpPr>
          <p:cNvPr id="10" name="Group 10"/>
          <p:cNvGrpSpPr/>
          <p:nvPr/>
        </p:nvGrpSpPr>
        <p:grpSpPr>
          <a:xfrm>
            <a:off x="1028700" y="6519863"/>
            <a:ext cx="5191999" cy="2432049"/>
            <a:chOff x="0" y="0"/>
            <a:chExt cx="6922666" cy="3242732"/>
          </a:xfrm>
        </p:grpSpPr>
        <p:sp>
          <p:nvSpPr>
            <p:cNvPr id="11" name="Freeform 11"/>
            <p:cNvSpPr/>
            <p:nvPr/>
          </p:nvSpPr>
          <p:spPr>
            <a:xfrm>
              <a:off x="4872002" y="1621366"/>
              <a:ext cx="810683" cy="810683"/>
            </a:xfrm>
            <a:custGeom>
              <a:avLst/>
              <a:gdLst/>
              <a:ahLst/>
              <a:cxnLst/>
              <a:rect l="l" t="t" r="r" b="b"/>
              <a:pathLst>
                <a:path w="810683" h="810683">
                  <a:moveTo>
                    <a:pt x="0" y="0"/>
                  </a:moveTo>
                  <a:lnTo>
                    <a:pt x="810682" y="0"/>
                  </a:lnTo>
                  <a:lnTo>
                    <a:pt x="810682" y="810683"/>
                  </a:lnTo>
                  <a:lnTo>
                    <a:pt x="0" y="8106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TextBox 12"/>
            <p:cNvSpPr txBox="1"/>
            <p:nvPr/>
          </p:nvSpPr>
          <p:spPr>
            <a:xfrm>
              <a:off x="0" y="-161925"/>
              <a:ext cx="6922666" cy="1783291"/>
            </a:xfrm>
            <a:prstGeom prst="rect">
              <a:avLst/>
            </a:prstGeom>
          </p:spPr>
          <p:txBody>
            <a:bodyPr lIns="0" tIns="0" rIns="0" bIns="0" rtlCol="0" anchor="t">
              <a:spAutoFit/>
            </a:bodyPr>
            <a:lstStyle/>
            <a:p>
              <a:pPr algn="ctr">
                <a:lnSpc>
                  <a:spcPts val="11200"/>
                </a:lnSpc>
              </a:pPr>
              <a:r>
                <a:rPr lang="en-US" sz="8000">
                  <a:solidFill>
                    <a:srgbClr val="644A3E"/>
                  </a:solidFill>
                  <a:latin typeface="DM Serif Display"/>
                  <a:ea typeface="DM Serif Display"/>
                  <a:cs typeface="DM Serif Display"/>
                  <a:sym typeface="DM Serif Display"/>
                </a:rPr>
                <a:t>Current </a:t>
              </a:r>
            </a:p>
          </p:txBody>
        </p:sp>
        <p:sp>
          <p:nvSpPr>
            <p:cNvPr id="13" name="TextBox 13"/>
            <p:cNvSpPr txBox="1"/>
            <p:nvPr/>
          </p:nvSpPr>
          <p:spPr>
            <a:xfrm>
              <a:off x="0" y="1459441"/>
              <a:ext cx="4872002" cy="1783291"/>
            </a:xfrm>
            <a:prstGeom prst="rect">
              <a:avLst/>
            </a:prstGeom>
          </p:spPr>
          <p:txBody>
            <a:bodyPr lIns="0" tIns="0" rIns="0" bIns="0" rtlCol="0" anchor="t">
              <a:spAutoFit/>
            </a:bodyPr>
            <a:lstStyle/>
            <a:p>
              <a:pPr algn="ctr">
                <a:lnSpc>
                  <a:spcPts val="11200"/>
                </a:lnSpc>
              </a:pPr>
              <a:r>
                <a:rPr lang="en-US" sz="8000">
                  <a:solidFill>
                    <a:srgbClr val="644A3E"/>
                  </a:solidFill>
                  <a:latin typeface="DM Serif Display"/>
                  <a:ea typeface="DM Serif Display"/>
                  <a:cs typeface="DM Serif Display"/>
                  <a:sym typeface="DM Serif Display"/>
                </a:rPr>
                <a:t>Position</a:t>
              </a:r>
            </a:p>
          </p:txBody>
        </p:sp>
      </p:grpSp>
      <p:grpSp>
        <p:nvGrpSpPr>
          <p:cNvPr id="14" name="Group 14"/>
          <p:cNvGrpSpPr/>
          <p:nvPr/>
        </p:nvGrpSpPr>
        <p:grpSpPr>
          <a:xfrm>
            <a:off x="-240177" y="9618662"/>
            <a:ext cx="6760982" cy="915526"/>
            <a:chOff x="0" y="0"/>
            <a:chExt cx="1780670" cy="241126"/>
          </a:xfrm>
        </p:grpSpPr>
        <p:sp>
          <p:nvSpPr>
            <p:cNvPr id="15" name="Freeform 15"/>
            <p:cNvSpPr/>
            <p:nvPr/>
          </p:nvSpPr>
          <p:spPr>
            <a:xfrm>
              <a:off x="0" y="0"/>
              <a:ext cx="1780670" cy="241126"/>
            </a:xfrm>
            <a:custGeom>
              <a:avLst/>
              <a:gdLst/>
              <a:ahLst/>
              <a:cxnLst/>
              <a:rect l="l" t="t" r="r" b="b"/>
              <a:pathLst>
                <a:path w="1780670" h="241126">
                  <a:moveTo>
                    <a:pt x="0" y="0"/>
                  </a:moveTo>
                  <a:lnTo>
                    <a:pt x="1780670" y="0"/>
                  </a:lnTo>
                  <a:lnTo>
                    <a:pt x="1780670" y="241126"/>
                  </a:lnTo>
                  <a:lnTo>
                    <a:pt x="0" y="241126"/>
                  </a:lnTo>
                  <a:close/>
                </a:path>
              </a:pathLst>
            </a:custGeom>
            <a:solidFill>
              <a:srgbClr val="644A3E"/>
            </a:solidFill>
          </p:spPr>
        </p:sp>
        <p:sp>
          <p:nvSpPr>
            <p:cNvPr id="16" name="TextBox 16"/>
            <p:cNvSpPr txBox="1"/>
            <p:nvPr/>
          </p:nvSpPr>
          <p:spPr>
            <a:xfrm>
              <a:off x="0" y="-57150"/>
              <a:ext cx="1780670" cy="298276"/>
            </a:xfrm>
            <a:prstGeom prst="rect">
              <a:avLst/>
            </a:prstGeom>
          </p:spPr>
          <p:txBody>
            <a:bodyPr lIns="50800" tIns="50800" rIns="50800" bIns="50800" rtlCol="0" anchor="ctr"/>
            <a:lstStyle/>
            <a:p>
              <a:pPr algn="ctr">
                <a:lnSpc>
                  <a:spcPts val="2659"/>
                </a:lnSpc>
              </a:pPr>
              <a:endParaRPr/>
            </a:p>
          </p:txBody>
        </p:sp>
      </p:grpSp>
      <p:grpSp>
        <p:nvGrpSpPr>
          <p:cNvPr id="17" name="Group 17"/>
          <p:cNvGrpSpPr>
            <a:grpSpLocks noChangeAspect="1"/>
          </p:cNvGrpSpPr>
          <p:nvPr/>
        </p:nvGrpSpPr>
        <p:grpSpPr>
          <a:xfrm>
            <a:off x="10705494" y="5922500"/>
            <a:ext cx="4611706" cy="4611688"/>
            <a:chOff x="0" y="0"/>
            <a:chExt cx="6350025" cy="6350000"/>
          </a:xfrm>
        </p:grpSpPr>
        <p:sp>
          <p:nvSpPr>
            <p:cNvPr id="18" name="Freeform 18"/>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7"/>
              <a:stretch>
                <a:fillRect t="-44118" b="-44118"/>
              </a:stretch>
            </a:blipFill>
          </p:spPr>
        </p:sp>
      </p:grpSp>
      <p:sp>
        <p:nvSpPr>
          <p:cNvPr id="19" name="TextBox 19"/>
          <p:cNvSpPr txBox="1"/>
          <p:nvPr/>
        </p:nvSpPr>
        <p:spPr>
          <a:xfrm>
            <a:off x="8824721" y="2204085"/>
            <a:ext cx="9463279" cy="2939415"/>
          </a:xfrm>
          <a:prstGeom prst="rect">
            <a:avLst/>
          </a:prstGeom>
        </p:spPr>
        <p:txBody>
          <a:bodyPr lIns="0" tIns="0" rIns="0" bIns="0" rtlCol="0" anchor="t">
            <a:spAutoFit/>
          </a:bodyPr>
          <a:lstStyle/>
          <a:p>
            <a:pPr algn="l">
              <a:lnSpc>
                <a:spcPts val="3359"/>
              </a:lnSpc>
            </a:pPr>
            <a:r>
              <a:rPr lang="en-US" sz="2400">
                <a:solidFill>
                  <a:srgbClr val="644A3E"/>
                </a:solidFill>
                <a:latin typeface="Poppins"/>
                <a:ea typeface="Poppins"/>
                <a:cs typeface="Poppins"/>
                <a:sym typeface="Poppins"/>
              </a:rPr>
              <a:t>Last year was a really successful one for our school, with lots to celebrate. In every statutory area — EYFS, the Year 1 phonics check, the Year 4 multiplication check, and the end of KS2 SATs — our results were above both local and national figures. That’s something we can all be proud of! It puts us in a fantastic position to build on this success and keep moving forward together</a:t>
            </a:r>
          </a:p>
        </p:txBody>
      </p:sp>
      <p:grpSp>
        <p:nvGrpSpPr>
          <p:cNvPr id="20" name="Group 20"/>
          <p:cNvGrpSpPr/>
          <p:nvPr/>
        </p:nvGrpSpPr>
        <p:grpSpPr>
          <a:xfrm>
            <a:off x="15901226" y="113174"/>
            <a:ext cx="2706053" cy="915526"/>
            <a:chOff x="0" y="0"/>
            <a:chExt cx="712705" cy="241126"/>
          </a:xfrm>
        </p:grpSpPr>
        <p:sp>
          <p:nvSpPr>
            <p:cNvPr id="21" name="Freeform 21"/>
            <p:cNvSpPr/>
            <p:nvPr/>
          </p:nvSpPr>
          <p:spPr>
            <a:xfrm>
              <a:off x="0" y="0"/>
              <a:ext cx="712705" cy="241126"/>
            </a:xfrm>
            <a:custGeom>
              <a:avLst/>
              <a:gdLst/>
              <a:ahLst/>
              <a:cxnLst/>
              <a:rect l="l" t="t" r="r" b="b"/>
              <a:pathLst>
                <a:path w="712705" h="241126">
                  <a:moveTo>
                    <a:pt x="0" y="0"/>
                  </a:moveTo>
                  <a:lnTo>
                    <a:pt x="712705" y="0"/>
                  </a:lnTo>
                  <a:lnTo>
                    <a:pt x="712705" y="241126"/>
                  </a:lnTo>
                  <a:lnTo>
                    <a:pt x="0" y="241126"/>
                  </a:lnTo>
                  <a:close/>
                </a:path>
              </a:pathLst>
            </a:custGeom>
            <a:solidFill>
              <a:srgbClr val="644A3E"/>
            </a:solidFill>
          </p:spPr>
        </p:sp>
        <p:sp>
          <p:nvSpPr>
            <p:cNvPr id="22" name="TextBox 22"/>
            <p:cNvSpPr txBox="1"/>
            <p:nvPr/>
          </p:nvSpPr>
          <p:spPr>
            <a:xfrm>
              <a:off x="0" y="-57150"/>
              <a:ext cx="712705" cy="298276"/>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79" y="-60997"/>
            <a:ext cx="18433758" cy="10408994"/>
            <a:chOff x="0" y="0"/>
            <a:chExt cx="4854982" cy="2741463"/>
          </a:xfrm>
        </p:grpSpPr>
        <p:sp>
          <p:nvSpPr>
            <p:cNvPr id="3" name="Freeform 3"/>
            <p:cNvSpPr/>
            <p:nvPr/>
          </p:nvSpPr>
          <p:spPr>
            <a:xfrm>
              <a:off x="0" y="0"/>
              <a:ext cx="4854982" cy="2741463"/>
            </a:xfrm>
            <a:custGeom>
              <a:avLst/>
              <a:gdLst/>
              <a:ahLst/>
              <a:cxnLst/>
              <a:rect l="l" t="t" r="r" b="b"/>
              <a:pathLst>
                <a:path w="4854982" h="2741463">
                  <a:moveTo>
                    <a:pt x="0" y="0"/>
                  </a:moveTo>
                  <a:lnTo>
                    <a:pt x="4854982" y="0"/>
                  </a:lnTo>
                  <a:lnTo>
                    <a:pt x="4854982" y="2741463"/>
                  </a:lnTo>
                  <a:lnTo>
                    <a:pt x="0" y="2741463"/>
                  </a:lnTo>
                  <a:close/>
                </a:path>
              </a:pathLst>
            </a:custGeom>
            <a:solidFill>
              <a:srgbClr val="F2EDE7"/>
            </a:solidFill>
          </p:spPr>
        </p:sp>
        <p:sp>
          <p:nvSpPr>
            <p:cNvPr id="4" name="TextBox 4"/>
            <p:cNvSpPr txBox="1"/>
            <p:nvPr/>
          </p:nvSpPr>
          <p:spPr>
            <a:xfrm>
              <a:off x="0" y="-57150"/>
              <a:ext cx="4854982" cy="27986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80450" y="5143500"/>
            <a:ext cx="8379848" cy="5609720"/>
            <a:chOff x="0" y="0"/>
            <a:chExt cx="2207038" cy="1477457"/>
          </a:xfrm>
        </p:grpSpPr>
        <p:sp>
          <p:nvSpPr>
            <p:cNvPr id="6" name="Freeform 6"/>
            <p:cNvSpPr/>
            <p:nvPr/>
          </p:nvSpPr>
          <p:spPr>
            <a:xfrm>
              <a:off x="0" y="0"/>
              <a:ext cx="2207038" cy="1477457"/>
            </a:xfrm>
            <a:custGeom>
              <a:avLst/>
              <a:gdLst/>
              <a:ahLst/>
              <a:cxnLst/>
              <a:rect l="l" t="t" r="r" b="b"/>
              <a:pathLst>
                <a:path w="2207038" h="1477457">
                  <a:moveTo>
                    <a:pt x="0" y="0"/>
                  </a:moveTo>
                  <a:lnTo>
                    <a:pt x="2207038" y="0"/>
                  </a:lnTo>
                  <a:lnTo>
                    <a:pt x="2207038" y="1477457"/>
                  </a:lnTo>
                  <a:lnTo>
                    <a:pt x="0" y="1477457"/>
                  </a:lnTo>
                  <a:close/>
                </a:path>
              </a:pathLst>
            </a:custGeom>
            <a:solidFill>
              <a:srgbClr val="644A3E"/>
            </a:solidFill>
          </p:spPr>
        </p:sp>
        <p:sp>
          <p:nvSpPr>
            <p:cNvPr id="7" name="TextBox 7"/>
            <p:cNvSpPr txBox="1"/>
            <p:nvPr/>
          </p:nvSpPr>
          <p:spPr>
            <a:xfrm>
              <a:off x="0" y="-57150"/>
              <a:ext cx="2207038" cy="1534607"/>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5400000">
            <a:off x="16560687" y="8559687"/>
            <a:ext cx="645524" cy="751701"/>
          </a:xfrm>
          <a:custGeom>
            <a:avLst/>
            <a:gdLst/>
            <a:ahLst/>
            <a:cxnLst/>
            <a:rect l="l" t="t" r="r" b="b"/>
            <a:pathLst>
              <a:path w="645524" h="751701">
                <a:moveTo>
                  <a:pt x="0" y="0"/>
                </a:moveTo>
                <a:lnTo>
                  <a:pt x="645524" y="0"/>
                </a:lnTo>
                <a:lnTo>
                  <a:pt x="645524" y="751702"/>
                </a:lnTo>
                <a:lnTo>
                  <a:pt x="0" y="7517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9" name="Group 9"/>
          <p:cNvGrpSpPr/>
          <p:nvPr/>
        </p:nvGrpSpPr>
        <p:grpSpPr>
          <a:xfrm>
            <a:off x="8365311" y="-60997"/>
            <a:ext cx="9995568" cy="4021088"/>
            <a:chOff x="0" y="0"/>
            <a:chExt cx="2632578" cy="1059052"/>
          </a:xfrm>
        </p:grpSpPr>
        <p:sp>
          <p:nvSpPr>
            <p:cNvPr id="10" name="Freeform 10"/>
            <p:cNvSpPr/>
            <p:nvPr/>
          </p:nvSpPr>
          <p:spPr>
            <a:xfrm>
              <a:off x="0" y="0"/>
              <a:ext cx="2632577" cy="1059052"/>
            </a:xfrm>
            <a:custGeom>
              <a:avLst/>
              <a:gdLst/>
              <a:ahLst/>
              <a:cxnLst/>
              <a:rect l="l" t="t" r="r" b="b"/>
              <a:pathLst>
                <a:path w="2632577" h="1059052">
                  <a:moveTo>
                    <a:pt x="0" y="0"/>
                  </a:moveTo>
                  <a:lnTo>
                    <a:pt x="2632577" y="0"/>
                  </a:lnTo>
                  <a:lnTo>
                    <a:pt x="2632577" y="1059052"/>
                  </a:lnTo>
                  <a:lnTo>
                    <a:pt x="0" y="1059052"/>
                  </a:lnTo>
                  <a:close/>
                </a:path>
              </a:pathLst>
            </a:custGeom>
            <a:solidFill>
              <a:srgbClr val="644A3E"/>
            </a:solidFill>
          </p:spPr>
        </p:sp>
        <p:sp>
          <p:nvSpPr>
            <p:cNvPr id="11" name="TextBox 11"/>
            <p:cNvSpPr txBox="1"/>
            <p:nvPr/>
          </p:nvSpPr>
          <p:spPr>
            <a:xfrm>
              <a:off x="0" y="-57150"/>
              <a:ext cx="2632578" cy="1116202"/>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7403527" y="1108807"/>
            <a:ext cx="9104072" cy="1510031"/>
          </a:xfrm>
          <a:prstGeom prst="rect">
            <a:avLst/>
          </a:prstGeom>
        </p:spPr>
        <p:txBody>
          <a:bodyPr lIns="0" tIns="0" rIns="0" bIns="0" rtlCol="0" anchor="t">
            <a:spAutoFit/>
          </a:bodyPr>
          <a:lstStyle/>
          <a:p>
            <a:pPr algn="ctr">
              <a:lnSpc>
                <a:spcPts val="12319"/>
              </a:lnSpc>
            </a:pPr>
            <a:r>
              <a:rPr lang="en-US" sz="8799">
                <a:solidFill>
                  <a:srgbClr val="F2EDE7"/>
                </a:solidFill>
                <a:latin typeface="DM Serif Display"/>
                <a:ea typeface="DM Serif Display"/>
                <a:cs typeface="DM Serif Display"/>
                <a:sym typeface="DM Serif Display"/>
              </a:rPr>
              <a:t>School</a:t>
            </a:r>
          </a:p>
        </p:txBody>
      </p:sp>
      <p:sp>
        <p:nvSpPr>
          <p:cNvPr id="13" name="TextBox 13"/>
          <p:cNvSpPr txBox="1"/>
          <p:nvPr/>
        </p:nvSpPr>
        <p:spPr>
          <a:xfrm>
            <a:off x="7599397" y="2195831"/>
            <a:ext cx="7074709" cy="1510031"/>
          </a:xfrm>
          <a:prstGeom prst="rect">
            <a:avLst/>
          </a:prstGeom>
        </p:spPr>
        <p:txBody>
          <a:bodyPr lIns="0" tIns="0" rIns="0" bIns="0" rtlCol="0" anchor="t">
            <a:spAutoFit/>
          </a:bodyPr>
          <a:lstStyle/>
          <a:p>
            <a:pPr algn="ctr">
              <a:lnSpc>
                <a:spcPts val="12319"/>
              </a:lnSpc>
            </a:pPr>
            <a:r>
              <a:rPr lang="en-US" sz="8799">
                <a:solidFill>
                  <a:srgbClr val="F2EDE7"/>
                </a:solidFill>
                <a:latin typeface="DM Serif Display"/>
                <a:ea typeface="DM Serif Display"/>
                <a:cs typeface="DM Serif Display"/>
                <a:sym typeface="DM Serif Display"/>
              </a:rPr>
              <a:t>Priorities</a:t>
            </a:r>
          </a:p>
        </p:txBody>
      </p:sp>
      <p:sp>
        <p:nvSpPr>
          <p:cNvPr id="14" name="TextBox 14"/>
          <p:cNvSpPr txBox="1"/>
          <p:nvPr/>
        </p:nvSpPr>
        <p:spPr>
          <a:xfrm>
            <a:off x="8691883" y="4374878"/>
            <a:ext cx="8268060" cy="3481705"/>
          </a:xfrm>
          <a:prstGeom prst="rect">
            <a:avLst/>
          </a:prstGeom>
        </p:spPr>
        <p:txBody>
          <a:bodyPr lIns="0" tIns="0" rIns="0" bIns="0" rtlCol="0" anchor="t">
            <a:spAutoFit/>
          </a:bodyPr>
          <a:lstStyle/>
          <a:p>
            <a:pPr algn="l">
              <a:lnSpc>
                <a:spcPts val="3919"/>
              </a:lnSpc>
            </a:pPr>
            <a:r>
              <a:rPr lang="en-US" sz="2799">
                <a:solidFill>
                  <a:srgbClr val="644A3E"/>
                </a:solidFill>
                <a:latin typeface="Poppins"/>
                <a:ea typeface="Poppins"/>
                <a:cs typeface="Poppins"/>
                <a:sym typeface="Poppins"/>
              </a:rPr>
              <a:t>-To continue to develop and embed oracy skills across school. </a:t>
            </a:r>
          </a:p>
          <a:p>
            <a:pPr algn="l">
              <a:lnSpc>
                <a:spcPts val="3919"/>
              </a:lnSpc>
            </a:pPr>
            <a:endParaRPr lang="en-US" sz="2799">
              <a:solidFill>
                <a:srgbClr val="644A3E"/>
              </a:solidFill>
              <a:latin typeface="Poppins"/>
              <a:ea typeface="Poppins"/>
              <a:cs typeface="Poppins"/>
              <a:sym typeface="Poppins"/>
            </a:endParaRPr>
          </a:p>
          <a:p>
            <a:pPr algn="l">
              <a:lnSpc>
                <a:spcPts val="3919"/>
              </a:lnSpc>
            </a:pPr>
            <a:r>
              <a:rPr lang="en-US" sz="2799">
                <a:solidFill>
                  <a:srgbClr val="644A3E"/>
                </a:solidFill>
                <a:latin typeface="Poppins"/>
                <a:ea typeface="Poppins"/>
                <a:cs typeface="Poppins"/>
                <a:sym typeface="Poppins"/>
              </a:rPr>
              <a:t>- To further embed the writing process, developing on transcription skills.</a:t>
            </a:r>
          </a:p>
          <a:p>
            <a:pPr algn="l">
              <a:lnSpc>
                <a:spcPts val="3919"/>
              </a:lnSpc>
            </a:pPr>
            <a:endParaRPr lang="en-US" sz="2799">
              <a:solidFill>
                <a:srgbClr val="644A3E"/>
              </a:solidFill>
              <a:latin typeface="Poppins"/>
              <a:ea typeface="Poppins"/>
              <a:cs typeface="Poppins"/>
              <a:sym typeface="Poppins"/>
            </a:endParaRPr>
          </a:p>
          <a:p>
            <a:pPr algn="l">
              <a:lnSpc>
                <a:spcPts val="3919"/>
              </a:lnSpc>
            </a:pPr>
            <a:r>
              <a:rPr lang="en-US" sz="2799">
                <a:solidFill>
                  <a:srgbClr val="644A3E"/>
                </a:solidFill>
                <a:latin typeface="Poppins"/>
                <a:ea typeface="Poppins"/>
                <a:cs typeface="Poppins"/>
                <a:sym typeface="Poppins"/>
              </a:rPr>
              <a:t>- To develop SEND provision across school.</a:t>
            </a:r>
          </a:p>
        </p:txBody>
      </p:sp>
      <p:grpSp>
        <p:nvGrpSpPr>
          <p:cNvPr id="15" name="Group 15"/>
          <p:cNvGrpSpPr/>
          <p:nvPr/>
        </p:nvGrpSpPr>
        <p:grpSpPr>
          <a:xfrm>
            <a:off x="8365311" y="9210675"/>
            <a:ext cx="5995068" cy="47625"/>
            <a:chOff x="0" y="0"/>
            <a:chExt cx="1578948" cy="12543"/>
          </a:xfrm>
        </p:grpSpPr>
        <p:sp>
          <p:nvSpPr>
            <p:cNvPr id="16" name="Freeform 16"/>
            <p:cNvSpPr/>
            <p:nvPr/>
          </p:nvSpPr>
          <p:spPr>
            <a:xfrm>
              <a:off x="0" y="0"/>
              <a:ext cx="1578948" cy="12543"/>
            </a:xfrm>
            <a:custGeom>
              <a:avLst/>
              <a:gdLst/>
              <a:ahLst/>
              <a:cxnLst/>
              <a:rect l="l" t="t" r="r" b="b"/>
              <a:pathLst>
                <a:path w="1578948" h="12543">
                  <a:moveTo>
                    <a:pt x="0" y="0"/>
                  </a:moveTo>
                  <a:lnTo>
                    <a:pt x="1578948" y="0"/>
                  </a:lnTo>
                  <a:lnTo>
                    <a:pt x="1578948" y="12543"/>
                  </a:lnTo>
                  <a:lnTo>
                    <a:pt x="0" y="12543"/>
                  </a:lnTo>
                  <a:close/>
                </a:path>
              </a:pathLst>
            </a:custGeom>
            <a:solidFill>
              <a:srgbClr val="644A3E"/>
            </a:solidFill>
          </p:spPr>
        </p:sp>
        <p:sp>
          <p:nvSpPr>
            <p:cNvPr id="17" name="TextBox 17"/>
            <p:cNvSpPr txBox="1"/>
            <p:nvPr/>
          </p:nvSpPr>
          <p:spPr>
            <a:xfrm>
              <a:off x="0" y="-57150"/>
              <a:ext cx="1578948" cy="69693"/>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79" y="-60997"/>
            <a:ext cx="18433758" cy="10408994"/>
            <a:chOff x="0" y="0"/>
            <a:chExt cx="4854982" cy="2741463"/>
          </a:xfrm>
        </p:grpSpPr>
        <p:sp>
          <p:nvSpPr>
            <p:cNvPr id="3" name="Freeform 3"/>
            <p:cNvSpPr/>
            <p:nvPr/>
          </p:nvSpPr>
          <p:spPr>
            <a:xfrm>
              <a:off x="0" y="0"/>
              <a:ext cx="4854982" cy="2741463"/>
            </a:xfrm>
            <a:custGeom>
              <a:avLst/>
              <a:gdLst/>
              <a:ahLst/>
              <a:cxnLst/>
              <a:rect l="l" t="t" r="r" b="b"/>
              <a:pathLst>
                <a:path w="4854982" h="2741463">
                  <a:moveTo>
                    <a:pt x="0" y="0"/>
                  </a:moveTo>
                  <a:lnTo>
                    <a:pt x="4854982" y="0"/>
                  </a:lnTo>
                  <a:lnTo>
                    <a:pt x="4854982" y="2741463"/>
                  </a:lnTo>
                  <a:lnTo>
                    <a:pt x="0" y="2741463"/>
                  </a:lnTo>
                  <a:close/>
                </a:path>
              </a:pathLst>
            </a:custGeom>
            <a:solidFill>
              <a:srgbClr val="644A3E"/>
            </a:solidFill>
          </p:spPr>
        </p:sp>
        <p:sp>
          <p:nvSpPr>
            <p:cNvPr id="4" name="TextBox 4"/>
            <p:cNvSpPr txBox="1"/>
            <p:nvPr/>
          </p:nvSpPr>
          <p:spPr>
            <a:xfrm>
              <a:off x="0" y="-57150"/>
              <a:ext cx="4854982" cy="27986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595266" y="7680083"/>
            <a:ext cx="2729353" cy="3076340"/>
            <a:chOff x="0" y="0"/>
            <a:chExt cx="718842" cy="810229"/>
          </a:xfrm>
        </p:grpSpPr>
        <p:sp>
          <p:nvSpPr>
            <p:cNvPr id="6" name="Freeform 6"/>
            <p:cNvSpPr/>
            <p:nvPr/>
          </p:nvSpPr>
          <p:spPr>
            <a:xfrm>
              <a:off x="0" y="0"/>
              <a:ext cx="718842" cy="810229"/>
            </a:xfrm>
            <a:custGeom>
              <a:avLst/>
              <a:gdLst/>
              <a:ahLst/>
              <a:cxnLst/>
              <a:rect l="l" t="t" r="r" b="b"/>
              <a:pathLst>
                <a:path w="718842" h="810229">
                  <a:moveTo>
                    <a:pt x="0" y="0"/>
                  </a:moveTo>
                  <a:lnTo>
                    <a:pt x="718842" y="0"/>
                  </a:lnTo>
                  <a:lnTo>
                    <a:pt x="718842" y="810229"/>
                  </a:lnTo>
                  <a:lnTo>
                    <a:pt x="0" y="810229"/>
                  </a:lnTo>
                  <a:close/>
                </a:path>
              </a:pathLst>
            </a:custGeom>
            <a:solidFill>
              <a:srgbClr val="E4D9C7"/>
            </a:solidFill>
          </p:spPr>
        </p:sp>
        <p:sp>
          <p:nvSpPr>
            <p:cNvPr id="7" name="TextBox 7"/>
            <p:cNvSpPr txBox="1"/>
            <p:nvPr/>
          </p:nvSpPr>
          <p:spPr>
            <a:xfrm>
              <a:off x="0" y="-57150"/>
              <a:ext cx="718842" cy="86737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5400000">
            <a:off x="16560687" y="8559687"/>
            <a:ext cx="645524" cy="751701"/>
          </a:xfrm>
          <a:custGeom>
            <a:avLst/>
            <a:gdLst/>
            <a:ahLst/>
            <a:cxnLst/>
            <a:rect l="l" t="t" r="r" b="b"/>
            <a:pathLst>
              <a:path w="645524" h="751701">
                <a:moveTo>
                  <a:pt x="0" y="0"/>
                </a:moveTo>
                <a:lnTo>
                  <a:pt x="645524" y="0"/>
                </a:lnTo>
                <a:lnTo>
                  <a:pt x="645524"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5865607" y="2108544"/>
            <a:ext cx="1722425" cy="6069911"/>
            <a:chOff x="0" y="0"/>
            <a:chExt cx="453643" cy="1598660"/>
          </a:xfrm>
        </p:grpSpPr>
        <p:sp>
          <p:nvSpPr>
            <p:cNvPr id="10" name="Freeform 10"/>
            <p:cNvSpPr/>
            <p:nvPr/>
          </p:nvSpPr>
          <p:spPr>
            <a:xfrm>
              <a:off x="0" y="0"/>
              <a:ext cx="453643" cy="1598660"/>
            </a:xfrm>
            <a:custGeom>
              <a:avLst/>
              <a:gdLst/>
              <a:ahLst/>
              <a:cxnLst/>
              <a:rect l="l" t="t" r="r" b="b"/>
              <a:pathLst>
                <a:path w="453643" h="1598660">
                  <a:moveTo>
                    <a:pt x="0" y="0"/>
                  </a:moveTo>
                  <a:lnTo>
                    <a:pt x="453643" y="0"/>
                  </a:lnTo>
                  <a:lnTo>
                    <a:pt x="453643" y="1598660"/>
                  </a:lnTo>
                  <a:lnTo>
                    <a:pt x="0" y="1598660"/>
                  </a:lnTo>
                  <a:close/>
                </a:path>
              </a:pathLst>
            </a:custGeom>
            <a:solidFill>
              <a:srgbClr val="E4D9C7"/>
            </a:solidFill>
          </p:spPr>
        </p:sp>
        <p:sp>
          <p:nvSpPr>
            <p:cNvPr id="11" name="TextBox 11"/>
            <p:cNvSpPr txBox="1"/>
            <p:nvPr/>
          </p:nvSpPr>
          <p:spPr>
            <a:xfrm>
              <a:off x="0" y="-57150"/>
              <a:ext cx="453643" cy="165581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7573625" y="-509470"/>
            <a:ext cx="47625" cy="5652970"/>
            <a:chOff x="0" y="0"/>
            <a:chExt cx="12543" cy="1488848"/>
          </a:xfrm>
        </p:grpSpPr>
        <p:sp>
          <p:nvSpPr>
            <p:cNvPr id="13" name="Freeform 13"/>
            <p:cNvSpPr/>
            <p:nvPr/>
          </p:nvSpPr>
          <p:spPr>
            <a:xfrm>
              <a:off x="0" y="0"/>
              <a:ext cx="12543" cy="1488848"/>
            </a:xfrm>
            <a:custGeom>
              <a:avLst/>
              <a:gdLst/>
              <a:ahLst/>
              <a:cxnLst/>
              <a:rect l="l" t="t" r="r" b="b"/>
              <a:pathLst>
                <a:path w="12543" h="1488848">
                  <a:moveTo>
                    <a:pt x="0" y="0"/>
                  </a:moveTo>
                  <a:lnTo>
                    <a:pt x="12543" y="0"/>
                  </a:lnTo>
                  <a:lnTo>
                    <a:pt x="12543" y="1488848"/>
                  </a:lnTo>
                  <a:lnTo>
                    <a:pt x="0" y="1488848"/>
                  </a:lnTo>
                  <a:close/>
                </a:path>
              </a:pathLst>
            </a:custGeom>
            <a:solidFill>
              <a:srgbClr val="E4D9C7"/>
            </a:solidFill>
          </p:spPr>
        </p:sp>
        <p:sp>
          <p:nvSpPr>
            <p:cNvPr id="14" name="TextBox 14"/>
            <p:cNvSpPr txBox="1"/>
            <p:nvPr/>
          </p:nvSpPr>
          <p:spPr>
            <a:xfrm>
              <a:off x="0" y="-57150"/>
              <a:ext cx="12543" cy="1545998"/>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359421" y="-637347"/>
            <a:ext cx="2729353" cy="3076340"/>
            <a:chOff x="0" y="0"/>
            <a:chExt cx="718842" cy="810229"/>
          </a:xfrm>
        </p:grpSpPr>
        <p:sp>
          <p:nvSpPr>
            <p:cNvPr id="16" name="Freeform 16"/>
            <p:cNvSpPr/>
            <p:nvPr/>
          </p:nvSpPr>
          <p:spPr>
            <a:xfrm>
              <a:off x="0" y="0"/>
              <a:ext cx="718842" cy="810229"/>
            </a:xfrm>
            <a:custGeom>
              <a:avLst/>
              <a:gdLst/>
              <a:ahLst/>
              <a:cxnLst/>
              <a:rect l="l" t="t" r="r" b="b"/>
              <a:pathLst>
                <a:path w="718842" h="810229">
                  <a:moveTo>
                    <a:pt x="0" y="0"/>
                  </a:moveTo>
                  <a:lnTo>
                    <a:pt x="718842" y="0"/>
                  </a:lnTo>
                  <a:lnTo>
                    <a:pt x="718842" y="810229"/>
                  </a:lnTo>
                  <a:lnTo>
                    <a:pt x="0" y="810229"/>
                  </a:lnTo>
                  <a:close/>
                </a:path>
              </a:pathLst>
            </a:custGeom>
            <a:solidFill>
              <a:srgbClr val="E4D9C7"/>
            </a:solidFill>
          </p:spPr>
        </p:sp>
        <p:sp>
          <p:nvSpPr>
            <p:cNvPr id="17" name="TextBox 17"/>
            <p:cNvSpPr txBox="1"/>
            <p:nvPr/>
          </p:nvSpPr>
          <p:spPr>
            <a:xfrm>
              <a:off x="0" y="-57150"/>
              <a:ext cx="718842" cy="867379"/>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6521958" y="2368861"/>
            <a:ext cx="848360" cy="5549278"/>
            <a:chOff x="0" y="0"/>
            <a:chExt cx="1131147" cy="7399038"/>
          </a:xfrm>
        </p:grpSpPr>
        <p:sp>
          <p:nvSpPr>
            <p:cNvPr id="19" name="Freeform 19"/>
            <p:cNvSpPr/>
            <p:nvPr/>
          </p:nvSpPr>
          <p:spPr>
            <a:xfrm>
              <a:off x="128930" y="0"/>
              <a:ext cx="436643" cy="436643"/>
            </a:xfrm>
            <a:custGeom>
              <a:avLst/>
              <a:gdLst/>
              <a:ahLst/>
              <a:cxnLst/>
              <a:rect l="l" t="t" r="r" b="b"/>
              <a:pathLst>
                <a:path w="436643" h="436643">
                  <a:moveTo>
                    <a:pt x="0" y="0"/>
                  </a:moveTo>
                  <a:lnTo>
                    <a:pt x="436643" y="0"/>
                  </a:lnTo>
                  <a:lnTo>
                    <a:pt x="436643" y="436643"/>
                  </a:lnTo>
                  <a:lnTo>
                    <a:pt x="0" y="4366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20"/>
            <p:cNvSpPr txBox="1"/>
            <p:nvPr/>
          </p:nvSpPr>
          <p:spPr>
            <a:xfrm rot="-5400000">
              <a:off x="-3061522" y="3206370"/>
              <a:ext cx="7149414" cy="1235922"/>
            </a:xfrm>
            <a:prstGeom prst="rect">
              <a:avLst/>
            </a:prstGeom>
          </p:spPr>
          <p:txBody>
            <a:bodyPr lIns="0" tIns="0" rIns="0" bIns="0" rtlCol="0" anchor="t">
              <a:spAutoFit/>
            </a:bodyPr>
            <a:lstStyle/>
            <a:p>
              <a:pPr algn="ctr">
                <a:lnSpc>
                  <a:spcPts val="7840"/>
                </a:lnSpc>
              </a:pPr>
              <a:endParaRPr/>
            </a:p>
          </p:txBody>
        </p:sp>
      </p:grpSp>
      <p:sp>
        <p:nvSpPr>
          <p:cNvPr id="21" name="Freeform 21"/>
          <p:cNvSpPr/>
          <p:nvPr/>
        </p:nvSpPr>
        <p:spPr>
          <a:xfrm>
            <a:off x="656842" y="5793621"/>
            <a:ext cx="3399230" cy="4249037"/>
          </a:xfrm>
          <a:custGeom>
            <a:avLst/>
            <a:gdLst/>
            <a:ahLst/>
            <a:cxnLst/>
            <a:rect l="l" t="t" r="r" b="b"/>
            <a:pathLst>
              <a:path w="3399230" h="4249037">
                <a:moveTo>
                  <a:pt x="0" y="0"/>
                </a:moveTo>
                <a:lnTo>
                  <a:pt x="3399229" y="0"/>
                </a:lnTo>
                <a:lnTo>
                  <a:pt x="3399229" y="4249037"/>
                </a:lnTo>
                <a:lnTo>
                  <a:pt x="0" y="4249037"/>
                </a:lnTo>
                <a:lnTo>
                  <a:pt x="0" y="0"/>
                </a:lnTo>
                <a:close/>
              </a:path>
            </a:pathLst>
          </a:custGeom>
          <a:blipFill>
            <a:blip r:embed="rId6"/>
            <a:stretch>
              <a:fillRect/>
            </a:stretch>
          </a:blipFill>
        </p:spPr>
      </p:sp>
      <p:sp>
        <p:nvSpPr>
          <p:cNvPr id="22" name="Freeform 22"/>
          <p:cNvSpPr/>
          <p:nvPr/>
        </p:nvSpPr>
        <p:spPr>
          <a:xfrm>
            <a:off x="464285" y="818863"/>
            <a:ext cx="2419217" cy="2915897"/>
          </a:xfrm>
          <a:custGeom>
            <a:avLst/>
            <a:gdLst/>
            <a:ahLst/>
            <a:cxnLst/>
            <a:rect l="l" t="t" r="r" b="b"/>
            <a:pathLst>
              <a:path w="2542783" h="3178479">
                <a:moveTo>
                  <a:pt x="0" y="0"/>
                </a:moveTo>
                <a:lnTo>
                  <a:pt x="2542784" y="0"/>
                </a:lnTo>
                <a:lnTo>
                  <a:pt x="2542784" y="3178479"/>
                </a:lnTo>
                <a:lnTo>
                  <a:pt x="0" y="3178479"/>
                </a:lnTo>
                <a:lnTo>
                  <a:pt x="0" y="0"/>
                </a:lnTo>
                <a:close/>
              </a:path>
            </a:pathLst>
          </a:custGeom>
          <a:blipFill>
            <a:blip r:embed="rId7"/>
            <a:stretch>
              <a:fillRect/>
            </a:stretch>
          </a:blipFill>
        </p:spPr>
      </p:sp>
      <p:sp>
        <p:nvSpPr>
          <p:cNvPr id="23" name="Freeform 23"/>
          <p:cNvSpPr/>
          <p:nvPr/>
        </p:nvSpPr>
        <p:spPr>
          <a:xfrm>
            <a:off x="8562151" y="5533210"/>
            <a:ext cx="3434997" cy="4293746"/>
          </a:xfrm>
          <a:custGeom>
            <a:avLst/>
            <a:gdLst/>
            <a:ahLst/>
            <a:cxnLst/>
            <a:rect l="l" t="t" r="r" b="b"/>
            <a:pathLst>
              <a:path w="3434997" h="4293746">
                <a:moveTo>
                  <a:pt x="0" y="0"/>
                </a:moveTo>
                <a:lnTo>
                  <a:pt x="3434997" y="0"/>
                </a:lnTo>
                <a:lnTo>
                  <a:pt x="3434997" y="4293746"/>
                </a:lnTo>
                <a:lnTo>
                  <a:pt x="0" y="4293746"/>
                </a:lnTo>
                <a:lnTo>
                  <a:pt x="0" y="0"/>
                </a:lnTo>
                <a:close/>
              </a:path>
            </a:pathLst>
          </a:custGeom>
          <a:blipFill>
            <a:blip r:embed="rId8"/>
            <a:stretch>
              <a:fillRect/>
            </a:stretch>
          </a:blipFill>
        </p:spPr>
      </p:sp>
      <p:sp>
        <p:nvSpPr>
          <p:cNvPr id="24" name="TextBox 24"/>
          <p:cNvSpPr txBox="1"/>
          <p:nvPr/>
        </p:nvSpPr>
        <p:spPr>
          <a:xfrm>
            <a:off x="4557853" y="8960485"/>
            <a:ext cx="8268060" cy="509905"/>
          </a:xfrm>
          <a:prstGeom prst="rect">
            <a:avLst/>
          </a:prstGeom>
        </p:spPr>
        <p:txBody>
          <a:bodyPr lIns="0" tIns="0" rIns="0" bIns="0" rtlCol="0" anchor="t">
            <a:spAutoFit/>
          </a:bodyPr>
          <a:lstStyle/>
          <a:p>
            <a:pPr algn="l">
              <a:lnSpc>
                <a:spcPts val="3919"/>
              </a:lnSpc>
            </a:pPr>
            <a:r>
              <a:rPr lang="en-US" sz="2799">
                <a:solidFill>
                  <a:srgbClr val="F2EDE7"/>
                </a:solidFill>
                <a:latin typeface="Poppins"/>
                <a:ea typeface="Poppins"/>
                <a:cs typeface="Poppins"/>
                <a:sym typeface="Poppins"/>
              </a:rPr>
              <a:t>Mrs Greenwood</a:t>
            </a:r>
          </a:p>
        </p:txBody>
      </p:sp>
      <p:sp>
        <p:nvSpPr>
          <p:cNvPr id="25" name="TextBox 25"/>
          <p:cNvSpPr txBox="1"/>
          <p:nvPr/>
        </p:nvSpPr>
        <p:spPr>
          <a:xfrm>
            <a:off x="8691883" y="817203"/>
            <a:ext cx="5382499" cy="3072131"/>
          </a:xfrm>
          <a:prstGeom prst="rect">
            <a:avLst/>
          </a:prstGeom>
        </p:spPr>
        <p:txBody>
          <a:bodyPr lIns="0" tIns="0" rIns="0" bIns="0" rtlCol="0" anchor="t">
            <a:spAutoFit/>
          </a:bodyPr>
          <a:lstStyle/>
          <a:p>
            <a:pPr algn="ctr">
              <a:lnSpc>
                <a:spcPts val="12319"/>
              </a:lnSpc>
            </a:pPr>
            <a:r>
              <a:rPr lang="en-US" sz="8799">
                <a:solidFill>
                  <a:srgbClr val="F2EDE7"/>
                </a:solidFill>
                <a:latin typeface="DM Serif Display"/>
                <a:ea typeface="DM Serif Display"/>
                <a:cs typeface="DM Serif Display"/>
                <a:sym typeface="DM Serif Display"/>
              </a:rPr>
              <a:t>Meet Our </a:t>
            </a:r>
          </a:p>
          <a:p>
            <a:pPr algn="ctr">
              <a:lnSpc>
                <a:spcPts val="12319"/>
              </a:lnSpc>
            </a:pPr>
            <a:endParaRPr lang="en-US" sz="8799">
              <a:solidFill>
                <a:srgbClr val="F2EDE7"/>
              </a:solidFill>
              <a:latin typeface="DM Serif Display"/>
              <a:ea typeface="DM Serif Display"/>
              <a:cs typeface="DM Serif Display"/>
              <a:sym typeface="DM Serif Display"/>
            </a:endParaRPr>
          </a:p>
        </p:txBody>
      </p:sp>
      <p:sp>
        <p:nvSpPr>
          <p:cNvPr id="26" name="TextBox 26"/>
          <p:cNvSpPr txBox="1"/>
          <p:nvPr/>
        </p:nvSpPr>
        <p:spPr>
          <a:xfrm>
            <a:off x="11750349" y="806984"/>
            <a:ext cx="6610530" cy="1510031"/>
          </a:xfrm>
          <a:prstGeom prst="rect">
            <a:avLst/>
          </a:prstGeom>
        </p:spPr>
        <p:txBody>
          <a:bodyPr lIns="0" tIns="0" rIns="0" bIns="0" rtlCol="0" anchor="t">
            <a:spAutoFit/>
          </a:bodyPr>
          <a:lstStyle/>
          <a:p>
            <a:pPr algn="ctr">
              <a:lnSpc>
                <a:spcPts val="12319"/>
              </a:lnSpc>
            </a:pPr>
            <a:r>
              <a:rPr lang="en-US" sz="8799">
                <a:solidFill>
                  <a:srgbClr val="F2EDE7"/>
                </a:solidFill>
                <a:latin typeface="DM Serif Display"/>
                <a:ea typeface="DM Serif Display"/>
                <a:cs typeface="DM Serif Display"/>
                <a:sym typeface="DM Serif Display"/>
              </a:rPr>
              <a:t>Team</a:t>
            </a:r>
          </a:p>
        </p:txBody>
      </p:sp>
      <p:sp>
        <p:nvSpPr>
          <p:cNvPr id="27" name="TextBox 27"/>
          <p:cNvSpPr txBox="1"/>
          <p:nvPr/>
        </p:nvSpPr>
        <p:spPr>
          <a:xfrm>
            <a:off x="3236288" y="1351224"/>
            <a:ext cx="8268060" cy="509905"/>
          </a:xfrm>
          <a:prstGeom prst="rect">
            <a:avLst/>
          </a:prstGeom>
        </p:spPr>
        <p:txBody>
          <a:bodyPr lIns="0" tIns="0" rIns="0" bIns="0" rtlCol="0" anchor="t">
            <a:spAutoFit/>
          </a:bodyPr>
          <a:lstStyle/>
          <a:p>
            <a:pPr algn="l">
              <a:lnSpc>
                <a:spcPts val="3919"/>
              </a:lnSpc>
            </a:pPr>
            <a:r>
              <a:rPr lang="en-US" sz="2799">
                <a:solidFill>
                  <a:srgbClr val="F2EDE7"/>
                </a:solidFill>
                <a:latin typeface="Poppins"/>
                <a:ea typeface="Poppins"/>
                <a:cs typeface="Poppins"/>
                <a:sym typeface="Poppins"/>
              </a:rPr>
              <a:t>Miss Wisniewski</a:t>
            </a:r>
          </a:p>
        </p:txBody>
      </p:sp>
      <p:sp>
        <p:nvSpPr>
          <p:cNvPr id="28" name="TextBox 28"/>
          <p:cNvSpPr txBox="1"/>
          <p:nvPr/>
        </p:nvSpPr>
        <p:spPr>
          <a:xfrm>
            <a:off x="12237927" y="6580323"/>
            <a:ext cx="8268060" cy="509905"/>
          </a:xfrm>
          <a:prstGeom prst="rect">
            <a:avLst/>
          </a:prstGeom>
        </p:spPr>
        <p:txBody>
          <a:bodyPr lIns="0" tIns="0" rIns="0" bIns="0" rtlCol="0" anchor="t">
            <a:spAutoFit/>
          </a:bodyPr>
          <a:lstStyle/>
          <a:p>
            <a:pPr algn="l">
              <a:lnSpc>
                <a:spcPts val="3919"/>
              </a:lnSpc>
            </a:pPr>
            <a:r>
              <a:rPr lang="en-US" sz="2799">
                <a:solidFill>
                  <a:srgbClr val="F2EDE7"/>
                </a:solidFill>
                <a:latin typeface="Poppins"/>
                <a:ea typeface="Poppins"/>
                <a:cs typeface="Poppins"/>
                <a:sym typeface="Poppins"/>
              </a:rPr>
              <a:t>Mrs Coneron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79" y="-60997"/>
            <a:ext cx="18433758" cy="10408994"/>
            <a:chOff x="0" y="0"/>
            <a:chExt cx="4854982" cy="2741463"/>
          </a:xfrm>
        </p:grpSpPr>
        <p:sp>
          <p:nvSpPr>
            <p:cNvPr id="3" name="Freeform 3"/>
            <p:cNvSpPr/>
            <p:nvPr/>
          </p:nvSpPr>
          <p:spPr>
            <a:xfrm>
              <a:off x="0" y="0"/>
              <a:ext cx="4854982" cy="2741463"/>
            </a:xfrm>
            <a:custGeom>
              <a:avLst/>
              <a:gdLst/>
              <a:ahLst/>
              <a:cxnLst/>
              <a:rect l="l" t="t" r="r" b="b"/>
              <a:pathLst>
                <a:path w="4854982" h="2741463">
                  <a:moveTo>
                    <a:pt x="0" y="0"/>
                  </a:moveTo>
                  <a:lnTo>
                    <a:pt x="4854982" y="0"/>
                  </a:lnTo>
                  <a:lnTo>
                    <a:pt x="4854982" y="2741463"/>
                  </a:lnTo>
                  <a:lnTo>
                    <a:pt x="0" y="2741463"/>
                  </a:lnTo>
                  <a:close/>
                </a:path>
              </a:pathLst>
            </a:custGeom>
            <a:solidFill>
              <a:srgbClr val="F2EDE7"/>
            </a:solidFill>
          </p:spPr>
        </p:sp>
        <p:sp>
          <p:nvSpPr>
            <p:cNvPr id="4" name="TextBox 4"/>
            <p:cNvSpPr txBox="1"/>
            <p:nvPr/>
          </p:nvSpPr>
          <p:spPr>
            <a:xfrm>
              <a:off x="0" y="-57150"/>
              <a:ext cx="4854982" cy="279861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6975710" y="8489369"/>
            <a:ext cx="645524" cy="751701"/>
          </a:xfrm>
          <a:custGeom>
            <a:avLst/>
            <a:gdLst/>
            <a:ahLst/>
            <a:cxnLst/>
            <a:rect l="l" t="t" r="r" b="b"/>
            <a:pathLst>
              <a:path w="645524" h="751701">
                <a:moveTo>
                  <a:pt x="0" y="0"/>
                </a:moveTo>
                <a:lnTo>
                  <a:pt x="645523" y="0"/>
                </a:lnTo>
                <a:lnTo>
                  <a:pt x="645523"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72879" y="-251739"/>
            <a:ext cx="9849573" cy="10790478"/>
            <a:chOff x="0" y="0"/>
            <a:chExt cx="2594126" cy="2841937"/>
          </a:xfrm>
        </p:grpSpPr>
        <p:sp>
          <p:nvSpPr>
            <p:cNvPr id="7" name="Freeform 7"/>
            <p:cNvSpPr/>
            <p:nvPr/>
          </p:nvSpPr>
          <p:spPr>
            <a:xfrm>
              <a:off x="0" y="0"/>
              <a:ext cx="2594126" cy="2841937"/>
            </a:xfrm>
            <a:custGeom>
              <a:avLst/>
              <a:gdLst/>
              <a:ahLst/>
              <a:cxnLst/>
              <a:rect l="l" t="t" r="r" b="b"/>
              <a:pathLst>
                <a:path w="2594126" h="2841937">
                  <a:moveTo>
                    <a:pt x="0" y="0"/>
                  </a:moveTo>
                  <a:lnTo>
                    <a:pt x="2594126" y="0"/>
                  </a:lnTo>
                  <a:lnTo>
                    <a:pt x="2594126" y="2841937"/>
                  </a:lnTo>
                  <a:lnTo>
                    <a:pt x="0" y="2841937"/>
                  </a:lnTo>
                  <a:close/>
                </a:path>
              </a:pathLst>
            </a:custGeom>
            <a:solidFill>
              <a:srgbClr val="644A3E"/>
            </a:solidFill>
          </p:spPr>
        </p:sp>
        <p:sp>
          <p:nvSpPr>
            <p:cNvPr id="8" name="TextBox 8"/>
            <p:cNvSpPr txBox="1"/>
            <p:nvPr/>
          </p:nvSpPr>
          <p:spPr>
            <a:xfrm>
              <a:off x="0" y="-57150"/>
              <a:ext cx="2594126" cy="2899087"/>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5631599" y="1169336"/>
            <a:ext cx="3706945" cy="8088964"/>
            <a:chOff x="0" y="0"/>
            <a:chExt cx="4942593" cy="10785285"/>
          </a:xfrm>
        </p:grpSpPr>
        <p:grpSp>
          <p:nvGrpSpPr>
            <p:cNvPr id="10" name="Group 10"/>
            <p:cNvGrpSpPr>
              <a:grpSpLocks noChangeAspect="1"/>
            </p:cNvGrpSpPr>
            <p:nvPr/>
          </p:nvGrpSpPr>
          <p:grpSpPr>
            <a:xfrm>
              <a:off x="0" y="0"/>
              <a:ext cx="4942593" cy="4942573"/>
              <a:chOff x="0" y="0"/>
              <a:chExt cx="6350025" cy="6350000"/>
            </a:xfrm>
          </p:grpSpPr>
          <p:sp>
            <p:nvSpPr>
              <p:cNvPr id="11" name="Freeform 11"/>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l="-62681" t="-59262" r="-140067" b="-10828"/>
                </a:stretch>
              </a:blipFill>
            </p:spPr>
          </p:sp>
        </p:grpSp>
        <p:grpSp>
          <p:nvGrpSpPr>
            <p:cNvPr id="12" name="Group 12"/>
            <p:cNvGrpSpPr>
              <a:grpSpLocks noChangeAspect="1"/>
            </p:cNvGrpSpPr>
            <p:nvPr/>
          </p:nvGrpSpPr>
          <p:grpSpPr>
            <a:xfrm>
              <a:off x="0" y="5842712"/>
              <a:ext cx="4942593" cy="4942573"/>
              <a:chOff x="0" y="0"/>
              <a:chExt cx="6350025" cy="6350000"/>
            </a:xfrm>
          </p:grpSpPr>
          <p:sp>
            <p:nvSpPr>
              <p:cNvPr id="13" name="Freeform 13"/>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l="-139070" t="-23127" r="-12816" b="-18387"/>
                </a:stretch>
              </a:blipFill>
            </p:spPr>
          </p:sp>
        </p:grpSp>
      </p:grpSp>
      <p:sp>
        <p:nvSpPr>
          <p:cNvPr id="14" name="Freeform 14"/>
          <p:cNvSpPr/>
          <p:nvPr/>
        </p:nvSpPr>
        <p:spPr>
          <a:xfrm>
            <a:off x="820780" y="1099018"/>
            <a:ext cx="4389405" cy="8159282"/>
          </a:xfrm>
          <a:custGeom>
            <a:avLst/>
            <a:gdLst/>
            <a:ahLst/>
            <a:cxnLst/>
            <a:rect l="l" t="t" r="r" b="b"/>
            <a:pathLst>
              <a:path w="4389405" h="8159282">
                <a:moveTo>
                  <a:pt x="0" y="0"/>
                </a:moveTo>
                <a:lnTo>
                  <a:pt x="4389405" y="0"/>
                </a:lnTo>
                <a:lnTo>
                  <a:pt x="4389405" y="8159282"/>
                </a:lnTo>
                <a:lnTo>
                  <a:pt x="0" y="8159282"/>
                </a:lnTo>
                <a:lnTo>
                  <a:pt x="0" y="0"/>
                </a:lnTo>
                <a:close/>
              </a:path>
            </a:pathLst>
          </a:custGeom>
          <a:blipFill>
            <a:blip r:embed="rId4"/>
            <a:stretch>
              <a:fillRect r="-230703"/>
            </a:stretch>
          </a:blipFill>
        </p:spPr>
      </p:sp>
      <p:sp>
        <p:nvSpPr>
          <p:cNvPr id="15" name="TextBox 15"/>
          <p:cNvSpPr txBox="1"/>
          <p:nvPr/>
        </p:nvSpPr>
        <p:spPr>
          <a:xfrm>
            <a:off x="11300148" y="1926357"/>
            <a:ext cx="4134030" cy="1510031"/>
          </a:xfrm>
          <a:prstGeom prst="rect">
            <a:avLst/>
          </a:prstGeom>
        </p:spPr>
        <p:txBody>
          <a:bodyPr lIns="0" tIns="0" rIns="0" bIns="0" rtlCol="0" anchor="t">
            <a:spAutoFit/>
          </a:bodyPr>
          <a:lstStyle/>
          <a:p>
            <a:pPr algn="ctr">
              <a:lnSpc>
                <a:spcPts val="12319"/>
              </a:lnSpc>
            </a:pPr>
            <a:r>
              <a:rPr lang="en-US" sz="8799">
                <a:solidFill>
                  <a:srgbClr val="644A3E"/>
                </a:solidFill>
                <a:latin typeface="DM Serif Display"/>
                <a:ea typeface="DM Serif Display"/>
                <a:cs typeface="DM Serif Display"/>
                <a:sym typeface="DM Serif Display"/>
              </a:rPr>
              <a:t>PE?</a:t>
            </a:r>
          </a:p>
        </p:txBody>
      </p:sp>
      <p:sp>
        <p:nvSpPr>
          <p:cNvPr id="16" name="TextBox 16"/>
          <p:cNvSpPr txBox="1"/>
          <p:nvPr/>
        </p:nvSpPr>
        <p:spPr>
          <a:xfrm>
            <a:off x="10860956" y="4603833"/>
            <a:ext cx="6574696" cy="875665"/>
          </a:xfrm>
          <a:prstGeom prst="rect">
            <a:avLst/>
          </a:prstGeom>
        </p:spPr>
        <p:txBody>
          <a:bodyPr lIns="0" tIns="0" rIns="0" bIns="0" rtlCol="0" anchor="t">
            <a:spAutoFit/>
          </a:bodyPr>
          <a:lstStyle/>
          <a:p>
            <a:pPr algn="l">
              <a:lnSpc>
                <a:spcPts val="6859"/>
              </a:lnSpc>
            </a:pPr>
            <a:r>
              <a:rPr lang="en-US" sz="4899">
                <a:solidFill>
                  <a:srgbClr val="644A3E"/>
                </a:solidFill>
                <a:latin typeface="Poppins"/>
                <a:ea typeface="Poppins"/>
                <a:cs typeface="Poppins"/>
                <a:sym typeface="Poppins"/>
              </a:rPr>
              <a:t>Tuesday </a:t>
            </a:r>
          </a:p>
        </p:txBody>
      </p:sp>
      <p:sp>
        <p:nvSpPr>
          <p:cNvPr id="17" name="TextBox 17"/>
          <p:cNvSpPr txBox="1"/>
          <p:nvPr/>
        </p:nvSpPr>
        <p:spPr>
          <a:xfrm>
            <a:off x="10252944" y="672038"/>
            <a:ext cx="4361531" cy="1510031"/>
          </a:xfrm>
          <a:prstGeom prst="rect">
            <a:avLst/>
          </a:prstGeom>
        </p:spPr>
        <p:txBody>
          <a:bodyPr lIns="0" tIns="0" rIns="0" bIns="0" rtlCol="0" anchor="t">
            <a:spAutoFit/>
          </a:bodyPr>
          <a:lstStyle/>
          <a:p>
            <a:pPr algn="ctr">
              <a:lnSpc>
                <a:spcPts val="12319"/>
              </a:lnSpc>
            </a:pPr>
            <a:r>
              <a:rPr lang="en-US" sz="8799">
                <a:solidFill>
                  <a:srgbClr val="644A3E"/>
                </a:solidFill>
                <a:latin typeface="DM Serif Display"/>
                <a:ea typeface="DM Serif Display"/>
                <a:cs typeface="DM Serif Display"/>
                <a:sym typeface="DM Serif Display"/>
              </a:rPr>
              <a:t>When is</a:t>
            </a:r>
          </a:p>
        </p:txBody>
      </p:sp>
      <p:sp>
        <p:nvSpPr>
          <p:cNvPr id="18" name="Freeform 18"/>
          <p:cNvSpPr/>
          <p:nvPr/>
        </p:nvSpPr>
        <p:spPr>
          <a:xfrm>
            <a:off x="9776694" y="4566210"/>
            <a:ext cx="1084262" cy="1084262"/>
          </a:xfrm>
          <a:custGeom>
            <a:avLst/>
            <a:gdLst/>
            <a:ahLst/>
            <a:cxnLst/>
            <a:rect l="l" t="t" r="r" b="b"/>
            <a:pathLst>
              <a:path w="1084262" h="1084262">
                <a:moveTo>
                  <a:pt x="0" y="0"/>
                </a:moveTo>
                <a:lnTo>
                  <a:pt x="1084262" y="0"/>
                </a:lnTo>
                <a:lnTo>
                  <a:pt x="1084262" y="1084262"/>
                </a:lnTo>
                <a:lnTo>
                  <a:pt x="0" y="1084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9" name="Group 19"/>
          <p:cNvGrpSpPr/>
          <p:nvPr/>
        </p:nvGrpSpPr>
        <p:grpSpPr>
          <a:xfrm>
            <a:off x="17626697" y="-251739"/>
            <a:ext cx="47625" cy="3688126"/>
            <a:chOff x="0" y="0"/>
            <a:chExt cx="12543" cy="971358"/>
          </a:xfrm>
        </p:grpSpPr>
        <p:sp>
          <p:nvSpPr>
            <p:cNvPr id="20" name="Freeform 20"/>
            <p:cNvSpPr/>
            <p:nvPr/>
          </p:nvSpPr>
          <p:spPr>
            <a:xfrm>
              <a:off x="0" y="0"/>
              <a:ext cx="12543" cy="971358"/>
            </a:xfrm>
            <a:custGeom>
              <a:avLst/>
              <a:gdLst/>
              <a:ahLst/>
              <a:cxnLst/>
              <a:rect l="l" t="t" r="r" b="b"/>
              <a:pathLst>
                <a:path w="12543" h="971358">
                  <a:moveTo>
                    <a:pt x="0" y="0"/>
                  </a:moveTo>
                  <a:lnTo>
                    <a:pt x="12543" y="0"/>
                  </a:lnTo>
                  <a:lnTo>
                    <a:pt x="12543" y="971358"/>
                  </a:lnTo>
                  <a:lnTo>
                    <a:pt x="0" y="971358"/>
                  </a:lnTo>
                  <a:close/>
                </a:path>
              </a:pathLst>
            </a:custGeom>
            <a:solidFill>
              <a:srgbClr val="644A3E"/>
            </a:solidFill>
          </p:spPr>
        </p:sp>
        <p:sp>
          <p:nvSpPr>
            <p:cNvPr id="21" name="TextBox 21"/>
            <p:cNvSpPr txBox="1"/>
            <p:nvPr/>
          </p:nvSpPr>
          <p:spPr>
            <a:xfrm>
              <a:off x="0" y="-57150"/>
              <a:ext cx="12543" cy="1028508"/>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9776694" y="7458196"/>
            <a:ext cx="1084262" cy="1084262"/>
          </a:xfrm>
          <a:custGeom>
            <a:avLst/>
            <a:gdLst/>
            <a:ahLst/>
            <a:cxnLst/>
            <a:rect l="l" t="t" r="r" b="b"/>
            <a:pathLst>
              <a:path w="1084262" h="1084262">
                <a:moveTo>
                  <a:pt x="0" y="0"/>
                </a:moveTo>
                <a:lnTo>
                  <a:pt x="1084262" y="0"/>
                </a:lnTo>
                <a:lnTo>
                  <a:pt x="1084262" y="1084262"/>
                </a:lnTo>
                <a:lnTo>
                  <a:pt x="0" y="1084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3" name="TextBox 23"/>
          <p:cNvSpPr txBox="1"/>
          <p:nvPr/>
        </p:nvSpPr>
        <p:spPr>
          <a:xfrm>
            <a:off x="10860956" y="7567033"/>
            <a:ext cx="6574696" cy="875665"/>
          </a:xfrm>
          <a:prstGeom prst="rect">
            <a:avLst/>
          </a:prstGeom>
        </p:spPr>
        <p:txBody>
          <a:bodyPr lIns="0" tIns="0" rIns="0" bIns="0" rtlCol="0" anchor="t">
            <a:spAutoFit/>
          </a:bodyPr>
          <a:lstStyle/>
          <a:p>
            <a:pPr algn="l">
              <a:lnSpc>
                <a:spcPts val="6859"/>
              </a:lnSpc>
            </a:pPr>
            <a:r>
              <a:rPr lang="en-US" sz="4899">
                <a:solidFill>
                  <a:srgbClr val="644A3E"/>
                </a:solidFill>
                <a:latin typeface="Poppins"/>
                <a:ea typeface="Poppins"/>
                <a:cs typeface="Poppins"/>
                <a:sym typeface="Poppins"/>
              </a:rPr>
              <a:t>Thursday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79" y="-60997"/>
            <a:ext cx="18433758" cy="10408994"/>
            <a:chOff x="0" y="0"/>
            <a:chExt cx="4854982" cy="2741463"/>
          </a:xfrm>
        </p:grpSpPr>
        <p:sp>
          <p:nvSpPr>
            <p:cNvPr id="3" name="Freeform 3"/>
            <p:cNvSpPr/>
            <p:nvPr/>
          </p:nvSpPr>
          <p:spPr>
            <a:xfrm>
              <a:off x="0" y="0"/>
              <a:ext cx="4854982" cy="2741463"/>
            </a:xfrm>
            <a:custGeom>
              <a:avLst/>
              <a:gdLst/>
              <a:ahLst/>
              <a:cxnLst/>
              <a:rect l="l" t="t" r="r" b="b"/>
              <a:pathLst>
                <a:path w="4854982" h="2741463">
                  <a:moveTo>
                    <a:pt x="0" y="0"/>
                  </a:moveTo>
                  <a:lnTo>
                    <a:pt x="4854982" y="0"/>
                  </a:lnTo>
                  <a:lnTo>
                    <a:pt x="4854982" y="2741463"/>
                  </a:lnTo>
                  <a:lnTo>
                    <a:pt x="0" y="2741463"/>
                  </a:lnTo>
                  <a:close/>
                </a:path>
              </a:pathLst>
            </a:custGeom>
            <a:solidFill>
              <a:srgbClr val="F2EDE7"/>
            </a:solidFill>
          </p:spPr>
        </p:sp>
        <p:sp>
          <p:nvSpPr>
            <p:cNvPr id="4" name="TextBox 4"/>
            <p:cNvSpPr txBox="1"/>
            <p:nvPr/>
          </p:nvSpPr>
          <p:spPr>
            <a:xfrm>
              <a:off x="0" y="-57150"/>
              <a:ext cx="4854982" cy="279861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6560687" y="8559687"/>
            <a:ext cx="645524" cy="751701"/>
          </a:xfrm>
          <a:custGeom>
            <a:avLst/>
            <a:gdLst/>
            <a:ahLst/>
            <a:cxnLst/>
            <a:rect l="l" t="t" r="r" b="b"/>
            <a:pathLst>
              <a:path w="645524" h="751701">
                <a:moveTo>
                  <a:pt x="0" y="0"/>
                </a:moveTo>
                <a:lnTo>
                  <a:pt x="645524" y="0"/>
                </a:lnTo>
                <a:lnTo>
                  <a:pt x="645524"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72879" y="-251739"/>
            <a:ext cx="18433758" cy="5085286"/>
            <a:chOff x="0" y="0"/>
            <a:chExt cx="4854982" cy="1339335"/>
          </a:xfrm>
        </p:grpSpPr>
        <p:sp>
          <p:nvSpPr>
            <p:cNvPr id="7" name="Freeform 7"/>
            <p:cNvSpPr/>
            <p:nvPr/>
          </p:nvSpPr>
          <p:spPr>
            <a:xfrm>
              <a:off x="0" y="0"/>
              <a:ext cx="4854982" cy="1339335"/>
            </a:xfrm>
            <a:custGeom>
              <a:avLst/>
              <a:gdLst/>
              <a:ahLst/>
              <a:cxnLst/>
              <a:rect l="l" t="t" r="r" b="b"/>
              <a:pathLst>
                <a:path w="4854982" h="1339335">
                  <a:moveTo>
                    <a:pt x="0" y="0"/>
                  </a:moveTo>
                  <a:lnTo>
                    <a:pt x="4854982" y="0"/>
                  </a:lnTo>
                  <a:lnTo>
                    <a:pt x="4854982" y="1339335"/>
                  </a:lnTo>
                  <a:lnTo>
                    <a:pt x="0" y="1339335"/>
                  </a:lnTo>
                  <a:close/>
                </a:path>
              </a:pathLst>
            </a:custGeom>
            <a:solidFill>
              <a:srgbClr val="644A3E"/>
            </a:solidFill>
          </p:spPr>
        </p:sp>
        <p:sp>
          <p:nvSpPr>
            <p:cNvPr id="8" name="TextBox 8"/>
            <p:cNvSpPr txBox="1"/>
            <p:nvPr/>
          </p:nvSpPr>
          <p:spPr>
            <a:xfrm>
              <a:off x="0" y="-57150"/>
              <a:ext cx="4854982" cy="139648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7211675" y="-410492"/>
            <a:ext cx="47625" cy="3688126"/>
            <a:chOff x="0" y="0"/>
            <a:chExt cx="12543" cy="971358"/>
          </a:xfrm>
        </p:grpSpPr>
        <p:sp>
          <p:nvSpPr>
            <p:cNvPr id="10" name="Freeform 10"/>
            <p:cNvSpPr/>
            <p:nvPr/>
          </p:nvSpPr>
          <p:spPr>
            <a:xfrm>
              <a:off x="0" y="0"/>
              <a:ext cx="12543" cy="971358"/>
            </a:xfrm>
            <a:custGeom>
              <a:avLst/>
              <a:gdLst/>
              <a:ahLst/>
              <a:cxnLst/>
              <a:rect l="l" t="t" r="r" b="b"/>
              <a:pathLst>
                <a:path w="12543" h="971358">
                  <a:moveTo>
                    <a:pt x="0" y="0"/>
                  </a:moveTo>
                  <a:lnTo>
                    <a:pt x="12543" y="0"/>
                  </a:lnTo>
                  <a:lnTo>
                    <a:pt x="12543" y="971358"/>
                  </a:lnTo>
                  <a:lnTo>
                    <a:pt x="0" y="971358"/>
                  </a:lnTo>
                  <a:close/>
                </a:path>
              </a:pathLst>
            </a:custGeom>
            <a:solidFill>
              <a:srgbClr val="F2EDE7"/>
            </a:solidFill>
          </p:spPr>
        </p:sp>
        <p:sp>
          <p:nvSpPr>
            <p:cNvPr id="11" name="TextBox 11"/>
            <p:cNvSpPr txBox="1"/>
            <p:nvPr/>
          </p:nvSpPr>
          <p:spPr>
            <a:xfrm>
              <a:off x="0" y="-57150"/>
              <a:ext cx="12543" cy="10285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041037" y="4039128"/>
            <a:ext cx="5482971" cy="8229600"/>
          </a:xfrm>
          <a:custGeom>
            <a:avLst/>
            <a:gdLst/>
            <a:ahLst/>
            <a:cxnLst/>
            <a:rect l="l" t="t" r="r" b="b"/>
            <a:pathLst>
              <a:path w="5482971" h="8229600">
                <a:moveTo>
                  <a:pt x="0" y="0"/>
                </a:moveTo>
                <a:lnTo>
                  <a:pt x="5482971" y="0"/>
                </a:lnTo>
                <a:lnTo>
                  <a:pt x="5482971" y="8229600"/>
                </a:lnTo>
                <a:lnTo>
                  <a:pt x="0" y="8229600"/>
                </a:lnTo>
                <a:lnTo>
                  <a:pt x="0" y="0"/>
                </a:lnTo>
                <a:close/>
              </a:path>
            </a:pathLst>
          </a:custGeom>
          <a:blipFill>
            <a:blip r:embed="rId4"/>
            <a:stretch>
              <a:fillRect l="-6285" r="-6285"/>
            </a:stretch>
          </a:blipFill>
        </p:spPr>
      </p:sp>
      <p:sp>
        <p:nvSpPr>
          <p:cNvPr id="13" name="Freeform 13"/>
          <p:cNvSpPr/>
          <p:nvPr/>
        </p:nvSpPr>
        <p:spPr>
          <a:xfrm>
            <a:off x="2508501" y="-60997"/>
            <a:ext cx="5486400" cy="8229600"/>
          </a:xfrm>
          <a:custGeom>
            <a:avLst/>
            <a:gdLst/>
            <a:ahLst/>
            <a:cxnLst/>
            <a:rect l="l" t="t" r="r" b="b"/>
            <a:pathLst>
              <a:path w="5486400" h="8229600">
                <a:moveTo>
                  <a:pt x="0" y="0"/>
                </a:moveTo>
                <a:lnTo>
                  <a:pt x="5486400" y="0"/>
                </a:lnTo>
                <a:lnTo>
                  <a:pt x="5486400" y="8229600"/>
                </a:lnTo>
                <a:lnTo>
                  <a:pt x="0" y="8229600"/>
                </a:lnTo>
                <a:lnTo>
                  <a:pt x="0" y="0"/>
                </a:lnTo>
                <a:close/>
              </a:path>
            </a:pathLst>
          </a:custGeom>
          <a:blipFill>
            <a:blip r:embed="rId5"/>
            <a:stretch>
              <a:fillRect l="-6250" r="-6250"/>
            </a:stretch>
          </a:blipFill>
        </p:spPr>
      </p:sp>
      <p:sp>
        <p:nvSpPr>
          <p:cNvPr id="14" name="Freeform 14"/>
          <p:cNvSpPr/>
          <p:nvPr/>
        </p:nvSpPr>
        <p:spPr>
          <a:xfrm>
            <a:off x="-547925" y="0"/>
            <a:ext cx="3686198" cy="5391149"/>
          </a:xfrm>
          <a:custGeom>
            <a:avLst/>
            <a:gdLst/>
            <a:ahLst/>
            <a:cxnLst/>
            <a:rect l="l" t="t" r="r" b="b"/>
            <a:pathLst>
              <a:path w="3686198" h="5391149">
                <a:moveTo>
                  <a:pt x="0" y="0"/>
                </a:moveTo>
                <a:lnTo>
                  <a:pt x="3686198" y="0"/>
                </a:lnTo>
                <a:lnTo>
                  <a:pt x="3686198" y="5391149"/>
                </a:lnTo>
                <a:lnTo>
                  <a:pt x="0" y="5391149"/>
                </a:lnTo>
                <a:lnTo>
                  <a:pt x="0" y="0"/>
                </a:lnTo>
                <a:close/>
              </a:path>
            </a:pathLst>
          </a:custGeom>
          <a:blipFill>
            <a:blip r:embed="rId6"/>
            <a:stretch>
              <a:fillRect l="-4844" r="-4844"/>
            </a:stretch>
          </a:blipFill>
        </p:spPr>
      </p:sp>
      <p:sp>
        <p:nvSpPr>
          <p:cNvPr id="15" name="Freeform 15"/>
          <p:cNvSpPr/>
          <p:nvPr/>
        </p:nvSpPr>
        <p:spPr>
          <a:xfrm>
            <a:off x="4031516" y="5959858"/>
            <a:ext cx="3963385" cy="4388139"/>
          </a:xfrm>
          <a:custGeom>
            <a:avLst/>
            <a:gdLst/>
            <a:ahLst/>
            <a:cxnLst/>
            <a:rect l="l" t="t" r="r" b="b"/>
            <a:pathLst>
              <a:path w="3963385" h="4388139">
                <a:moveTo>
                  <a:pt x="0" y="0"/>
                </a:moveTo>
                <a:lnTo>
                  <a:pt x="3963385" y="0"/>
                </a:lnTo>
                <a:lnTo>
                  <a:pt x="3963385" y="4388139"/>
                </a:lnTo>
                <a:lnTo>
                  <a:pt x="0" y="4388139"/>
                </a:lnTo>
                <a:lnTo>
                  <a:pt x="0" y="0"/>
                </a:lnTo>
                <a:close/>
              </a:path>
            </a:pathLst>
          </a:custGeom>
          <a:blipFill>
            <a:blip r:embed="rId7"/>
            <a:stretch>
              <a:fillRect t="-10213" b="-10213"/>
            </a:stretch>
          </a:blipFill>
        </p:spPr>
      </p:sp>
      <p:sp>
        <p:nvSpPr>
          <p:cNvPr id="16" name="TextBox 16"/>
          <p:cNvSpPr txBox="1"/>
          <p:nvPr/>
        </p:nvSpPr>
        <p:spPr>
          <a:xfrm>
            <a:off x="8406650" y="5076825"/>
            <a:ext cx="6574696" cy="5260975"/>
          </a:xfrm>
          <a:prstGeom prst="rect">
            <a:avLst/>
          </a:prstGeom>
        </p:spPr>
        <p:txBody>
          <a:bodyPr lIns="0" tIns="0" rIns="0" bIns="0" rtlCol="0" anchor="t">
            <a:spAutoFit/>
          </a:bodyPr>
          <a:lstStyle/>
          <a:p>
            <a:pPr algn="l">
              <a:lnSpc>
                <a:spcPts val="3499"/>
              </a:lnSpc>
            </a:pPr>
            <a:r>
              <a:rPr lang="en-US" sz="2499" b="1">
                <a:solidFill>
                  <a:srgbClr val="644A3E"/>
                </a:solidFill>
                <a:latin typeface="Poppins Bold"/>
                <a:ea typeface="Poppins Bold"/>
                <a:cs typeface="Poppins Bold"/>
                <a:sym typeface="Poppins Bold"/>
              </a:rPr>
              <a:t>8:40-9</a:t>
            </a:r>
            <a:r>
              <a:rPr lang="en-US" sz="2499">
                <a:solidFill>
                  <a:srgbClr val="644A3E"/>
                </a:solidFill>
                <a:latin typeface="Poppins"/>
                <a:ea typeface="Poppins"/>
                <a:cs typeface="Poppins"/>
                <a:sym typeface="Poppins"/>
              </a:rPr>
              <a:t> Morning task</a:t>
            </a:r>
          </a:p>
          <a:p>
            <a:pPr algn="l">
              <a:lnSpc>
                <a:spcPts val="3499"/>
              </a:lnSpc>
            </a:pPr>
            <a:r>
              <a:rPr lang="en-US" sz="2499" b="1">
                <a:solidFill>
                  <a:srgbClr val="644A3E"/>
                </a:solidFill>
                <a:latin typeface="Poppins Bold"/>
                <a:ea typeface="Poppins Bold"/>
                <a:cs typeface="Poppins Bold"/>
                <a:sym typeface="Poppins Bold"/>
              </a:rPr>
              <a:t>9-9:55</a:t>
            </a:r>
            <a:r>
              <a:rPr lang="en-US" sz="2499">
                <a:solidFill>
                  <a:srgbClr val="644A3E"/>
                </a:solidFill>
                <a:latin typeface="Poppins"/>
                <a:ea typeface="Poppins"/>
                <a:cs typeface="Poppins"/>
                <a:sym typeface="Poppins"/>
              </a:rPr>
              <a:t> Session 1</a:t>
            </a:r>
          </a:p>
          <a:p>
            <a:pPr algn="l">
              <a:lnSpc>
                <a:spcPts val="3499"/>
              </a:lnSpc>
            </a:pPr>
            <a:r>
              <a:rPr lang="en-US" sz="2499" b="1">
                <a:solidFill>
                  <a:srgbClr val="644A3E"/>
                </a:solidFill>
                <a:latin typeface="Poppins Bold"/>
                <a:ea typeface="Poppins Bold"/>
                <a:cs typeface="Poppins Bold"/>
                <a:sym typeface="Poppins Bold"/>
              </a:rPr>
              <a:t>10-10:15</a:t>
            </a:r>
            <a:r>
              <a:rPr lang="en-US" sz="2499">
                <a:solidFill>
                  <a:srgbClr val="644A3E"/>
                </a:solidFill>
                <a:latin typeface="Poppins"/>
                <a:ea typeface="Poppins"/>
                <a:cs typeface="Poppins"/>
                <a:sym typeface="Poppins"/>
              </a:rPr>
              <a:t> Assembly</a:t>
            </a:r>
          </a:p>
          <a:p>
            <a:pPr algn="l">
              <a:lnSpc>
                <a:spcPts val="3499"/>
              </a:lnSpc>
            </a:pPr>
            <a:r>
              <a:rPr lang="en-US" sz="2499" b="1">
                <a:solidFill>
                  <a:srgbClr val="644A3E"/>
                </a:solidFill>
                <a:latin typeface="Poppins Bold"/>
                <a:ea typeface="Poppins Bold"/>
                <a:cs typeface="Poppins Bold"/>
                <a:sym typeface="Poppins Bold"/>
              </a:rPr>
              <a:t>10:15-10:30</a:t>
            </a:r>
            <a:r>
              <a:rPr lang="en-US" sz="2499">
                <a:solidFill>
                  <a:srgbClr val="644A3E"/>
                </a:solidFill>
                <a:latin typeface="Poppins"/>
                <a:ea typeface="Poppins"/>
                <a:cs typeface="Poppins"/>
                <a:sym typeface="Poppins"/>
              </a:rPr>
              <a:t> Break time</a:t>
            </a:r>
          </a:p>
          <a:p>
            <a:pPr algn="l">
              <a:lnSpc>
                <a:spcPts val="3499"/>
              </a:lnSpc>
            </a:pPr>
            <a:r>
              <a:rPr lang="en-US" sz="2499" b="1">
                <a:solidFill>
                  <a:srgbClr val="644A3E"/>
                </a:solidFill>
                <a:latin typeface="Poppins Bold"/>
                <a:ea typeface="Poppins Bold"/>
                <a:cs typeface="Poppins Bold"/>
                <a:sym typeface="Poppins Bold"/>
              </a:rPr>
              <a:t>10:30-11:30</a:t>
            </a:r>
            <a:r>
              <a:rPr lang="en-US" sz="2499">
                <a:solidFill>
                  <a:srgbClr val="644A3E"/>
                </a:solidFill>
                <a:latin typeface="Poppins"/>
                <a:ea typeface="Poppins"/>
                <a:cs typeface="Poppins"/>
                <a:sym typeface="Poppins"/>
              </a:rPr>
              <a:t> Session 2</a:t>
            </a:r>
          </a:p>
          <a:p>
            <a:pPr algn="l">
              <a:lnSpc>
                <a:spcPts val="3499"/>
              </a:lnSpc>
            </a:pPr>
            <a:r>
              <a:rPr lang="en-US" sz="2499" b="1">
                <a:solidFill>
                  <a:srgbClr val="644A3E"/>
                </a:solidFill>
                <a:latin typeface="Poppins Bold"/>
                <a:ea typeface="Poppins Bold"/>
                <a:cs typeface="Poppins Bold"/>
                <a:sym typeface="Poppins Bold"/>
              </a:rPr>
              <a:t>11:30-12</a:t>
            </a:r>
            <a:r>
              <a:rPr lang="en-US" sz="2499">
                <a:solidFill>
                  <a:srgbClr val="644A3E"/>
                </a:solidFill>
                <a:latin typeface="Poppins"/>
                <a:ea typeface="Poppins"/>
                <a:cs typeface="Poppins"/>
                <a:sym typeface="Poppins"/>
              </a:rPr>
              <a:t> Session 3 </a:t>
            </a:r>
          </a:p>
          <a:p>
            <a:pPr algn="l">
              <a:lnSpc>
                <a:spcPts val="3499"/>
              </a:lnSpc>
            </a:pPr>
            <a:r>
              <a:rPr lang="en-US" sz="2499" b="1">
                <a:solidFill>
                  <a:srgbClr val="644A3E"/>
                </a:solidFill>
                <a:latin typeface="Poppins Bold"/>
                <a:ea typeface="Poppins Bold"/>
                <a:cs typeface="Poppins Bold"/>
                <a:sym typeface="Poppins Bold"/>
              </a:rPr>
              <a:t>12-12:45</a:t>
            </a:r>
            <a:r>
              <a:rPr lang="en-US" sz="2499">
                <a:solidFill>
                  <a:srgbClr val="644A3E"/>
                </a:solidFill>
                <a:latin typeface="Poppins"/>
                <a:ea typeface="Poppins"/>
                <a:cs typeface="Poppins"/>
                <a:sym typeface="Poppins"/>
              </a:rPr>
              <a:t> Lunch time </a:t>
            </a:r>
          </a:p>
          <a:p>
            <a:pPr algn="l">
              <a:lnSpc>
                <a:spcPts val="3499"/>
              </a:lnSpc>
            </a:pPr>
            <a:r>
              <a:rPr lang="en-US" sz="2499" b="1">
                <a:solidFill>
                  <a:srgbClr val="644A3E"/>
                </a:solidFill>
                <a:latin typeface="Poppins Bold"/>
                <a:ea typeface="Poppins Bold"/>
                <a:cs typeface="Poppins Bold"/>
                <a:sym typeface="Poppins Bold"/>
              </a:rPr>
              <a:t>12:45-2</a:t>
            </a:r>
            <a:r>
              <a:rPr lang="en-US" sz="2499">
                <a:solidFill>
                  <a:srgbClr val="644A3E"/>
                </a:solidFill>
                <a:latin typeface="Poppins"/>
                <a:ea typeface="Poppins"/>
                <a:cs typeface="Poppins"/>
                <a:sym typeface="Poppins"/>
              </a:rPr>
              <a:t> session 4</a:t>
            </a:r>
          </a:p>
          <a:p>
            <a:pPr algn="l">
              <a:lnSpc>
                <a:spcPts val="3499"/>
              </a:lnSpc>
            </a:pPr>
            <a:r>
              <a:rPr lang="en-US" sz="2499" b="1">
                <a:solidFill>
                  <a:srgbClr val="644A3E"/>
                </a:solidFill>
                <a:latin typeface="Poppins Bold"/>
                <a:ea typeface="Poppins Bold"/>
                <a:cs typeface="Poppins Bold"/>
                <a:sym typeface="Poppins Bold"/>
              </a:rPr>
              <a:t>2-2:15 </a:t>
            </a:r>
            <a:r>
              <a:rPr lang="en-US" sz="2499">
                <a:solidFill>
                  <a:srgbClr val="644A3E"/>
                </a:solidFill>
                <a:latin typeface="Poppins"/>
                <a:ea typeface="Poppins"/>
                <a:cs typeface="Poppins"/>
                <a:sym typeface="Poppins"/>
              </a:rPr>
              <a:t>Break time</a:t>
            </a:r>
          </a:p>
          <a:p>
            <a:pPr algn="l">
              <a:lnSpc>
                <a:spcPts val="3499"/>
              </a:lnSpc>
            </a:pPr>
            <a:r>
              <a:rPr lang="en-US" sz="2499" b="1">
                <a:solidFill>
                  <a:srgbClr val="644A3E"/>
                </a:solidFill>
                <a:latin typeface="Poppins Bold"/>
                <a:ea typeface="Poppins Bold"/>
                <a:cs typeface="Poppins Bold"/>
                <a:sym typeface="Poppins Bold"/>
              </a:rPr>
              <a:t>2:15-3</a:t>
            </a:r>
            <a:r>
              <a:rPr lang="en-US" sz="2499">
                <a:solidFill>
                  <a:srgbClr val="644A3E"/>
                </a:solidFill>
                <a:latin typeface="Poppins"/>
                <a:ea typeface="Poppins"/>
                <a:cs typeface="Poppins"/>
                <a:sym typeface="Poppins"/>
              </a:rPr>
              <a:t> session 5</a:t>
            </a:r>
          </a:p>
          <a:p>
            <a:pPr algn="l">
              <a:lnSpc>
                <a:spcPts val="3499"/>
              </a:lnSpc>
            </a:pPr>
            <a:r>
              <a:rPr lang="en-US" sz="2499" b="1">
                <a:solidFill>
                  <a:srgbClr val="644A3E"/>
                </a:solidFill>
                <a:latin typeface="Poppins Bold"/>
                <a:ea typeface="Poppins Bold"/>
                <a:cs typeface="Poppins Bold"/>
                <a:sym typeface="Poppins Bold"/>
              </a:rPr>
              <a:t>3-3:10</a:t>
            </a:r>
            <a:r>
              <a:rPr lang="en-US" sz="2499">
                <a:solidFill>
                  <a:srgbClr val="644A3E"/>
                </a:solidFill>
                <a:latin typeface="Poppins"/>
                <a:ea typeface="Poppins"/>
                <a:cs typeface="Poppins"/>
                <a:sym typeface="Poppins"/>
              </a:rPr>
              <a:t> story / home time</a:t>
            </a:r>
          </a:p>
          <a:p>
            <a:pPr algn="l">
              <a:lnSpc>
                <a:spcPts val="3499"/>
              </a:lnSpc>
            </a:pPr>
            <a:r>
              <a:rPr lang="en-US" sz="2499">
                <a:solidFill>
                  <a:srgbClr val="644A3E"/>
                </a:solidFill>
                <a:latin typeface="Poppins"/>
                <a:ea typeface="Poppins"/>
                <a:cs typeface="Poppins"/>
                <a:sym typeface="Poppins"/>
              </a:rPr>
              <a:t> </a:t>
            </a:r>
          </a:p>
        </p:txBody>
      </p:sp>
      <p:sp>
        <p:nvSpPr>
          <p:cNvPr id="17" name="TextBox 17"/>
          <p:cNvSpPr txBox="1"/>
          <p:nvPr/>
        </p:nvSpPr>
        <p:spPr>
          <a:xfrm>
            <a:off x="5550338" y="1252596"/>
            <a:ext cx="13838897" cy="1642110"/>
          </a:xfrm>
          <a:prstGeom prst="rect">
            <a:avLst/>
          </a:prstGeom>
        </p:spPr>
        <p:txBody>
          <a:bodyPr lIns="0" tIns="0" rIns="0" bIns="0" rtlCol="0" anchor="t">
            <a:spAutoFit/>
          </a:bodyPr>
          <a:lstStyle/>
          <a:p>
            <a:pPr algn="ctr">
              <a:lnSpc>
                <a:spcPts val="13439"/>
              </a:lnSpc>
            </a:pPr>
            <a:r>
              <a:rPr lang="en-US" sz="9600">
                <a:solidFill>
                  <a:srgbClr val="F2EDE7"/>
                </a:solidFill>
                <a:latin typeface="DM Serif Display"/>
                <a:ea typeface="DM Serif Display"/>
                <a:cs typeface="DM Serif Display"/>
                <a:sym typeface="DM Serif Display"/>
              </a:rPr>
              <a:t>A Day in the Life</a:t>
            </a:r>
          </a:p>
        </p:txBody>
      </p:sp>
      <p:sp>
        <p:nvSpPr>
          <p:cNvPr id="18" name="TextBox 18"/>
          <p:cNvSpPr txBox="1"/>
          <p:nvPr/>
        </p:nvSpPr>
        <p:spPr>
          <a:xfrm>
            <a:off x="6724451" y="2770881"/>
            <a:ext cx="11636428" cy="1127760"/>
          </a:xfrm>
          <a:prstGeom prst="rect">
            <a:avLst/>
          </a:prstGeom>
        </p:spPr>
        <p:txBody>
          <a:bodyPr lIns="0" tIns="0" rIns="0" bIns="0" rtlCol="0" anchor="t">
            <a:spAutoFit/>
          </a:bodyPr>
          <a:lstStyle/>
          <a:p>
            <a:pPr algn="ctr">
              <a:lnSpc>
                <a:spcPts val="9240"/>
              </a:lnSpc>
            </a:pPr>
            <a:r>
              <a:rPr lang="en-US" sz="6600">
                <a:solidFill>
                  <a:srgbClr val="F2EDE7"/>
                </a:solidFill>
                <a:latin typeface="DM Serif Display"/>
                <a:ea typeface="DM Serif Display"/>
                <a:cs typeface="DM Serif Display"/>
                <a:sym typeface="DM Serif Display"/>
              </a:rPr>
              <a:t>of Your Child in Year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79" y="-60997"/>
            <a:ext cx="18433758" cy="10408994"/>
            <a:chOff x="0" y="0"/>
            <a:chExt cx="4854982" cy="2741463"/>
          </a:xfrm>
        </p:grpSpPr>
        <p:sp>
          <p:nvSpPr>
            <p:cNvPr id="3" name="Freeform 3"/>
            <p:cNvSpPr/>
            <p:nvPr/>
          </p:nvSpPr>
          <p:spPr>
            <a:xfrm>
              <a:off x="0" y="0"/>
              <a:ext cx="4854982" cy="2741463"/>
            </a:xfrm>
            <a:custGeom>
              <a:avLst/>
              <a:gdLst/>
              <a:ahLst/>
              <a:cxnLst/>
              <a:rect l="l" t="t" r="r" b="b"/>
              <a:pathLst>
                <a:path w="4854982" h="2741463">
                  <a:moveTo>
                    <a:pt x="0" y="0"/>
                  </a:moveTo>
                  <a:lnTo>
                    <a:pt x="4854982" y="0"/>
                  </a:lnTo>
                  <a:lnTo>
                    <a:pt x="4854982" y="2741463"/>
                  </a:lnTo>
                  <a:lnTo>
                    <a:pt x="0" y="2741463"/>
                  </a:lnTo>
                  <a:close/>
                </a:path>
              </a:pathLst>
            </a:custGeom>
            <a:solidFill>
              <a:srgbClr val="F2EDE7"/>
            </a:solidFill>
          </p:spPr>
        </p:sp>
        <p:sp>
          <p:nvSpPr>
            <p:cNvPr id="4" name="TextBox 4"/>
            <p:cNvSpPr txBox="1"/>
            <p:nvPr/>
          </p:nvSpPr>
          <p:spPr>
            <a:xfrm>
              <a:off x="0" y="-57150"/>
              <a:ext cx="4854982" cy="279861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6560687" y="8072969"/>
            <a:ext cx="645524" cy="751701"/>
          </a:xfrm>
          <a:custGeom>
            <a:avLst/>
            <a:gdLst/>
            <a:ahLst/>
            <a:cxnLst/>
            <a:rect l="l" t="t" r="r" b="b"/>
            <a:pathLst>
              <a:path w="645524" h="751701">
                <a:moveTo>
                  <a:pt x="0" y="0"/>
                </a:moveTo>
                <a:lnTo>
                  <a:pt x="645524" y="0"/>
                </a:lnTo>
                <a:lnTo>
                  <a:pt x="645524"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7211675" y="-410492"/>
            <a:ext cx="47625" cy="3688126"/>
            <a:chOff x="0" y="0"/>
            <a:chExt cx="12543" cy="971358"/>
          </a:xfrm>
        </p:grpSpPr>
        <p:sp>
          <p:nvSpPr>
            <p:cNvPr id="7" name="Freeform 7"/>
            <p:cNvSpPr/>
            <p:nvPr/>
          </p:nvSpPr>
          <p:spPr>
            <a:xfrm>
              <a:off x="0" y="0"/>
              <a:ext cx="12543" cy="971358"/>
            </a:xfrm>
            <a:custGeom>
              <a:avLst/>
              <a:gdLst/>
              <a:ahLst/>
              <a:cxnLst/>
              <a:rect l="l" t="t" r="r" b="b"/>
              <a:pathLst>
                <a:path w="12543" h="971358">
                  <a:moveTo>
                    <a:pt x="0" y="0"/>
                  </a:moveTo>
                  <a:lnTo>
                    <a:pt x="12543" y="0"/>
                  </a:lnTo>
                  <a:lnTo>
                    <a:pt x="12543" y="971358"/>
                  </a:lnTo>
                  <a:lnTo>
                    <a:pt x="0" y="971358"/>
                  </a:lnTo>
                  <a:close/>
                </a:path>
              </a:pathLst>
            </a:custGeom>
            <a:solidFill>
              <a:srgbClr val="F2EDE7"/>
            </a:solidFill>
          </p:spPr>
        </p:sp>
        <p:sp>
          <p:nvSpPr>
            <p:cNvPr id="8" name="TextBox 8"/>
            <p:cNvSpPr txBox="1"/>
            <p:nvPr/>
          </p:nvSpPr>
          <p:spPr>
            <a:xfrm>
              <a:off x="0" y="-57150"/>
              <a:ext cx="12543" cy="102850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815370" y="-410492"/>
            <a:ext cx="2811021" cy="1439192"/>
            <a:chOff x="0" y="0"/>
            <a:chExt cx="740351" cy="379046"/>
          </a:xfrm>
        </p:grpSpPr>
        <p:sp>
          <p:nvSpPr>
            <p:cNvPr id="10" name="Freeform 10"/>
            <p:cNvSpPr/>
            <p:nvPr/>
          </p:nvSpPr>
          <p:spPr>
            <a:xfrm>
              <a:off x="0" y="0"/>
              <a:ext cx="740351" cy="379046"/>
            </a:xfrm>
            <a:custGeom>
              <a:avLst/>
              <a:gdLst/>
              <a:ahLst/>
              <a:cxnLst/>
              <a:rect l="l" t="t" r="r" b="b"/>
              <a:pathLst>
                <a:path w="740351" h="379046">
                  <a:moveTo>
                    <a:pt x="0" y="0"/>
                  </a:moveTo>
                  <a:lnTo>
                    <a:pt x="740351" y="0"/>
                  </a:lnTo>
                  <a:lnTo>
                    <a:pt x="740351" y="379046"/>
                  </a:lnTo>
                  <a:lnTo>
                    <a:pt x="0" y="379046"/>
                  </a:lnTo>
                  <a:close/>
                </a:path>
              </a:pathLst>
            </a:custGeom>
            <a:solidFill>
              <a:srgbClr val="644A3E"/>
            </a:solidFill>
          </p:spPr>
        </p:sp>
        <p:sp>
          <p:nvSpPr>
            <p:cNvPr id="11" name="TextBox 11"/>
            <p:cNvSpPr txBox="1"/>
            <p:nvPr/>
          </p:nvSpPr>
          <p:spPr>
            <a:xfrm>
              <a:off x="0" y="-57150"/>
              <a:ext cx="740351" cy="436196"/>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027766" y="174389"/>
            <a:ext cx="11629285" cy="1642110"/>
          </a:xfrm>
          <a:prstGeom prst="rect">
            <a:avLst/>
          </a:prstGeom>
        </p:spPr>
        <p:txBody>
          <a:bodyPr lIns="0" tIns="0" rIns="0" bIns="0" rtlCol="0" anchor="t">
            <a:spAutoFit/>
          </a:bodyPr>
          <a:lstStyle/>
          <a:p>
            <a:pPr algn="ctr">
              <a:lnSpc>
                <a:spcPts val="13439"/>
              </a:lnSpc>
            </a:pPr>
            <a:r>
              <a:rPr lang="en-US" sz="9600">
                <a:solidFill>
                  <a:srgbClr val="644A3E"/>
                </a:solidFill>
                <a:latin typeface="DM Serif Display"/>
                <a:ea typeface="DM Serif Display"/>
                <a:cs typeface="DM Serif Display"/>
                <a:sym typeface="DM Serif Display"/>
              </a:rPr>
              <a:t>How to survive</a:t>
            </a:r>
          </a:p>
        </p:txBody>
      </p:sp>
      <p:sp>
        <p:nvSpPr>
          <p:cNvPr id="13" name="TextBox 13"/>
          <p:cNvSpPr txBox="1"/>
          <p:nvPr/>
        </p:nvSpPr>
        <p:spPr>
          <a:xfrm>
            <a:off x="1716974" y="1164346"/>
            <a:ext cx="14250870" cy="1642110"/>
          </a:xfrm>
          <a:prstGeom prst="rect">
            <a:avLst/>
          </a:prstGeom>
        </p:spPr>
        <p:txBody>
          <a:bodyPr lIns="0" tIns="0" rIns="0" bIns="0" rtlCol="0" anchor="t">
            <a:spAutoFit/>
          </a:bodyPr>
          <a:lstStyle/>
          <a:p>
            <a:pPr algn="ctr">
              <a:lnSpc>
                <a:spcPts val="13439"/>
              </a:lnSpc>
            </a:pPr>
            <a:r>
              <a:rPr lang="en-US" sz="9600">
                <a:solidFill>
                  <a:srgbClr val="644A3E"/>
                </a:solidFill>
                <a:latin typeface="DM Serif Display"/>
                <a:ea typeface="DM Serif Display"/>
                <a:cs typeface="DM Serif Display"/>
                <a:sym typeface="DM Serif Display"/>
              </a:rPr>
              <a:t>as a Year 1 parent</a:t>
            </a:r>
          </a:p>
        </p:txBody>
      </p:sp>
      <p:grpSp>
        <p:nvGrpSpPr>
          <p:cNvPr id="14" name="Group 14"/>
          <p:cNvGrpSpPr/>
          <p:nvPr/>
        </p:nvGrpSpPr>
        <p:grpSpPr>
          <a:xfrm>
            <a:off x="467557" y="3120781"/>
            <a:ext cx="12054803" cy="1621689"/>
            <a:chOff x="0" y="0"/>
            <a:chExt cx="16073071" cy="2162252"/>
          </a:xfrm>
        </p:grpSpPr>
        <p:sp>
          <p:nvSpPr>
            <p:cNvPr id="15" name="Freeform 15"/>
            <p:cNvSpPr/>
            <p:nvPr/>
          </p:nvSpPr>
          <p:spPr>
            <a:xfrm>
              <a:off x="0" y="0"/>
              <a:ext cx="16073071" cy="2162252"/>
            </a:xfrm>
            <a:custGeom>
              <a:avLst/>
              <a:gdLst/>
              <a:ahLst/>
              <a:cxnLst/>
              <a:rect l="l" t="t" r="r" b="b"/>
              <a:pathLst>
                <a:path w="16073071" h="2162252">
                  <a:moveTo>
                    <a:pt x="0" y="0"/>
                  </a:moveTo>
                  <a:lnTo>
                    <a:pt x="16073071" y="0"/>
                  </a:lnTo>
                  <a:lnTo>
                    <a:pt x="16073071" y="2162252"/>
                  </a:lnTo>
                  <a:lnTo>
                    <a:pt x="0" y="2162252"/>
                  </a:lnTo>
                  <a:lnTo>
                    <a:pt x="0" y="0"/>
                  </a:lnTo>
                  <a:close/>
                </a:path>
              </a:pathLst>
            </a:custGeom>
            <a:blipFill>
              <a:blip r:embed="rId4">
                <a:extLst>
                  <a:ext uri="{96DAC541-7B7A-43D3-8B79-37D633B846F1}">
                    <asvg:svgBlip xmlns:asvg="http://schemas.microsoft.com/office/drawing/2016/SVG/main" r:embed="rId5"/>
                  </a:ext>
                </a:extLst>
              </a:blip>
              <a:stretch>
                <a:fillRect t="-26193" b="-26193"/>
              </a:stretch>
            </a:blipFill>
          </p:spPr>
        </p:sp>
        <p:sp>
          <p:nvSpPr>
            <p:cNvPr id="16" name="TextBox 16"/>
            <p:cNvSpPr txBox="1"/>
            <p:nvPr/>
          </p:nvSpPr>
          <p:spPr>
            <a:xfrm>
              <a:off x="0" y="28507"/>
              <a:ext cx="13805680" cy="2019512"/>
            </a:xfrm>
            <a:prstGeom prst="rect">
              <a:avLst/>
            </a:prstGeom>
          </p:spPr>
          <p:txBody>
            <a:bodyPr lIns="0" tIns="0" rIns="0" bIns="0" rtlCol="0" anchor="t">
              <a:spAutoFit/>
            </a:bodyPr>
            <a:lstStyle/>
            <a:p>
              <a:pPr marL="949961" lvl="1" indent="-474980" algn="ctr">
                <a:lnSpc>
                  <a:spcPts val="6160"/>
                </a:lnSpc>
                <a:buAutoNum type="arabicPeriod"/>
              </a:pPr>
              <a:r>
                <a:rPr lang="en-US" sz="4400">
                  <a:solidFill>
                    <a:srgbClr val="F2EDE7"/>
                  </a:solidFill>
                  <a:latin typeface="DM Serif Display"/>
                  <a:ea typeface="DM Serif Display"/>
                  <a:cs typeface="DM Serif Display"/>
                  <a:sym typeface="DM Serif Display"/>
                </a:rPr>
                <a:t>Don’t panic when your child says “we did nothing today.”</a:t>
              </a:r>
            </a:p>
          </p:txBody>
        </p:sp>
      </p:grpSp>
      <p:grpSp>
        <p:nvGrpSpPr>
          <p:cNvPr id="17" name="Group 17"/>
          <p:cNvGrpSpPr/>
          <p:nvPr/>
        </p:nvGrpSpPr>
        <p:grpSpPr>
          <a:xfrm>
            <a:off x="16507599" y="9258300"/>
            <a:ext cx="2811021" cy="1439192"/>
            <a:chOff x="0" y="0"/>
            <a:chExt cx="740351" cy="379046"/>
          </a:xfrm>
        </p:grpSpPr>
        <p:sp>
          <p:nvSpPr>
            <p:cNvPr id="18" name="Freeform 18"/>
            <p:cNvSpPr/>
            <p:nvPr/>
          </p:nvSpPr>
          <p:spPr>
            <a:xfrm>
              <a:off x="0" y="0"/>
              <a:ext cx="740351" cy="379046"/>
            </a:xfrm>
            <a:custGeom>
              <a:avLst/>
              <a:gdLst/>
              <a:ahLst/>
              <a:cxnLst/>
              <a:rect l="l" t="t" r="r" b="b"/>
              <a:pathLst>
                <a:path w="740351" h="379046">
                  <a:moveTo>
                    <a:pt x="0" y="0"/>
                  </a:moveTo>
                  <a:lnTo>
                    <a:pt x="740351" y="0"/>
                  </a:lnTo>
                  <a:lnTo>
                    <a:pt x="740351" y="379046"/>
                  </a:lnTo>
                  <a:lnTo>
                    <a:pt x="0" y="379046"/>
                  </a:lnTo>
                  <a:close/>
                </a:path>
              </a:pathLst>
            </a:custGeom>
            <a:solidFill>
              <a:srgbClr val="644A3E"/>
            </a:solidFill>
          </p:spPr>
        </p:sp>
        <p:sp>
          <p:nvSpPr>
            <p:cNvPr id="19" name="TextBox 19"/>
            <p:cNvSpPr txBox="1"/>
            <p:nvPr/>
          </p:nvSpPr>
          <p:spPr>
            <a:xfrm>
              <a:off x="0" y="-57150"/>
              <a:ext cx="740351" cy="436196"/>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7187862" y="-465728"/>
            <a:ext cx="47625" cy="5204497"/>
            <a:chOff x="0" y="0"/>
            <a:chExt cx="12543" cy="1370732"/>
          </a:xfrm>
        </p:grpSpPr>
        <p:sp>
          <p:nvSpPr>
            <p:cNvPr id="21" name="Freeform 21"/>
            <p:cNvSpPr/>
            <p:nvPr/>
          </p:nvSpPr>
          <p:spPr>
            <a:xfrm>
              <a:off x="0" y="0"/>
              <a:ext cx="12543" cy="1370732"/>
            </a:xfrm>
            <a:custGeom>
              <a:avLst/>
              <a:gdLst/>
              <a:ahLst/>
              <a:cxnLst/>
              <a:rect l="l" t="t" r="r" b="b"/>
              <a:pathLst>
                <a:path w="12543" h="1370732">
                  <a:moveTo>
                    <a:pt x="0" y="0"/>
                  </a:moveTo>
                  <a:lnTo>
                    <a:pt x="12543" y="0"/>
                  </a:lnTo>
                  <a:lnTo>
                    <a:pt x="12543" y="1370732"/>
                  </a:lnTo>
                  <a:lnTo>
                    <a:pt x="0" y="1370732"/>
                  </a:lnTo>
                  <a:close/>
                </a:path>
              </a:pathLst>
            </a:custGeom>
            <a:solidFill>
              <a:srgbClr val="644A3E"/>
            </a:solidFill>
          </p:spPr>
        </p:sp>
        <p:sp>
          <p:nvSpPr>
            <p:cNvPr id="22" name="TextBox 22"/>
            <p:cNvSpPr txBox="1"/>
            <p:nvPr/>
          </p:nvSpPr>
          <p:spPr>
            <a:xfrm>
              <a:off x="0" y="-57150"/>
              <a:ext cx="12543" cy="1427882"/>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5400000">
            <a:off x="3418041" y="-2076073"/>
            <a:ext cx="47625" cy="5204497"/>
            <a:chOff x="0" y="0"/>
            <a:chExt cx="12543" cy="1370732"/>
          </a:xfrm>
        </p:grpSpPr>
        <p:sp>
          <p:nvSpPr>
            <p:cNvPr id="24" name="Freeform 24"/>
            <p:cNvSpPr/>
            <p:nvPr/>
          </p:nvSpPr>
          <p:spPr>
            <a:xfrm>
              <a:off x="0" y="0"/>
              <a:ext cx="12543" cy="1370732"/>
            </a:xfrm>
            <a:custGeom>
              <a:avLst/>
              <a:gdLst/>
              <a:ahLst/>
              <a:cxnLst/>
              <a:rect l="l" t="t" r="r" b="b"/>
              <a:pathLst>
                <a:path w="12543" h="1370732">
                  <a:moveTo>
                    <a:pt x="0" y="0"/>
                  </a:moveTo>
                  <a:lnTo>
                    <a:pt x="12543" y="0"/>
                  </a:lnTo>
                  <a:lnTo>
                    <a:pt x="12543" y="1370732"/>
                  </a:lnTo>
                  <a:lnTo>
                    <a:pt x="0" y="1370732"/>
                  </a:lnTo>
                  <a:close/>
                </a:path>
              </a:pathLst>
            </a:custGeom>
            <a:solidFill>
              <a:srgbClr val="644A3E"/>
            </a:solidFill>
          </p:spPr>
        </p:sp>
        <p:sp>
          <p:nvSpPr>
            <p:cNvPr id="25" name="TextBox 25"/>
            <p:cNvSpPr txBox="1"/>
            <p:nvPr/>
          </p:nvSpPr>
          <p:spPr>
            <a:xfrm>
              <a:off x="0" y="-57150"/>
              <a:ext cx="12543" cy="1427882"/>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rot="-5400000">
            <a:off x="14633239" y="7174468"/>
            <a:ext cx="47625" cy="5204497"/>
            <a:chOff x="0" y="0"/>
            <a:chExt cx="12543" cy="1370732"/>
          </a:xfrm>
        </p:grpSpPr>
        <p:sp>
          <p:nvSpPr>
            <p:cNvPr id="27" name="Freeform 27"/>
            <p:cNvSpPr/>
            <p:nvPr/>
          </p:nvSpPr>
          <p:spPr>
            <a:xfrm>
              <a:off x="0" y="0"/>
              <a:ext cx="12543" cy="1370732"/>
            </a:xfrm>
            <a:custGeom>
              <a:avLst/>
              <a:gdLst/>
              <a:ahLst/>
              <a:cxnLst/>
              <a:rect l="l" t="t" r="r" b="b"/>
              <a:pathLst>
                <a:path w="12543" h="1370732">
                  <a:moveTo>
                    <a:pt x="0" y="0"/>
                  </a:moveTo>
                  <a:lnTo>
                    <a:pt x="12543" y="0"/>
                  </a:lnTo>
                  <a:lnTo>
                    <a:pt x="12543" y="1370732"/>
                  </a:lnTo>
                  <a:lnTo>
                    <a:pt x="0" y="1370732"/>
                  </a:lnTo>
                  <a:close/>
                </a:path>
              </a:pathLst>
            </a:custGeom>
            <a:solidFill>
              <a:srgbClr val="644A3E"/>
            </a:solidFill>
          </p:spPr>
        </p:sp>
        <p:sp>
          <p:nvSpPr>
            <p:cNvPr id="28" name="TextBox 28"/>
            <p:cNvSpPr txBox="1"/>
            <p:nvPr/>
          </p:nvSpPr>
          <p:spPr>
            <a:xfrm>
              <a:off x="0" y="-57150"/>
              <a:ext cx="12543" cy="1427882"/>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4452796" y="5143449"/>
            <a:ext cx="10354260" cy="755015"/>
          </a:xfrm>
          <a:prstGeom prst="rect">
            <a:avLst/>
          </a:prstGeom>
        </p:spPr>
        <p:txBody>
          <a:bodyPr lIns="0" tIns="0" rIns="0" bIns="0" rtlCol="0" anchor="t">
            <a:spAutoFit/>
          </a:bodyPr>
          <a:lstStyle/>
          <a:p>
            <a:pPr algn="ctr">
              <a:lnSpc>
                <a:spcPts val="6160"/>
              </a:lnSpc>
            </a:pPr>
            <a:r>
              <a:rPr lang="en-US" sz="4400">
                <a:solidFill>
                  <a:srgbClr val="F2EDE7"/>
                </a:solidFill>
                <a:latin typeface="DM Serif Display"/>
                <a:ea typeface="DM Serif Display"/>
                <a:cs typeface="DM Serif Display"/>
                <a:sym typeface="DM Serif Display"/>
              </a:rPr>
              <a:t>2. Label EVERYTHING </a:t>
            </a:r>
          </a:p>
        </p:txBody>
      </p:sp>
      <p:sp>
        <p:nvSpPr>
          <p:cNvPr id="30" name="Freeform 30"/>
          <p:cNvSpPr/>
          <p:nvPr/>
        </p:nvSpPr>
        <p:spPr>
          <a:xfrm>
            <a:off x="178428" y="7636611"/>
            <a:ext cx="12054803" cy="1621689"/>
          </a:xfrm>
          <a:custGeom>
            <a:avLst/>
            <a:gdLst/>
            <a:ahLst/>
            <a:cxnLst/>
            <a:rect l="l" t="t" r="r" b="b"/>
            <a:pathLst>
              <a:path w="12054803" h="1621689">
                <a:moveTo>
                  <a:pt x="0" y="0"/>
                </a:moveTo>
                <a:lnTo>
                  <a:pt x="12054803" y="0"/>
                </a:lnTo>
                <a:lnTo>
                  <a:pt x="12054803" y="1621689"/>
                </a:lnTo>
                <a:lnTo>
                  <a:pt x="0" y="1621689"/>
                </a:lnTo>
                <a:lnTo>
                  <a:pt x="0" y="0"/>
                </a:lnTo>
                <a:close/>
              </a:path>
            </a:pathLst>
          </a:custGeom>
          <a:blipFill>
            <a:blip r:embed="rId4">
              <a:extLst>
                <a:ext uri="{96DAC541-7B7A-43D3-8B79-37D633B846F1}">
                  <asvg:svgBlip xmlns:asvg="http://schemas.microsoft.com/office/drawing/2016/SVG/main" r:embed="rId5"/>
                </a:ext>
              </a:extLst>
            </a:blip>
            <a:stretch>
              <a:fillRect t="-26193" b="-26193"/>
            </a:stretch>
          </a:blipFill>
        </p:spPr>
      </p:sp>
      <p:sp>
        <p:nvSpPr>
          <p:cNvPr id="31" name="TextBox 31"/>
          <p:cNvSpPr txBox="1"/>
          <p:nvPr/>
        </p:nvSpPr>
        <p:spPr>
          <a:xfrm>
            <a:off x="866972" y="8016567"/>
            <a:ext cx="10354260" cy="755015"/>
          </a:xfrm>
          <a:prstGeom prst="rect">
            <a:avLst/>
          </a:prstGeom>
        </p:spPr>
        <p:txBody>
          <a:bodyPr lIns="0" tIns="0" rIns="0" bIns="0" rtlCol="0" anchor="t">
            <a:spAutoFit/>
          </a:bodyPr>
          <a:lstStyle/>
          <a:p>
            <a:pPr algn="ctr">
              <a:lnSpc>
                <a:spcPts val="6160"/>
              </a:lnSpc>
            </a:pPr>
            <a:r>
              <a:rPr lang="en-US" sz="4400">
                <a:solidFill>
                  <a:srgbClr val="F2EDE7"/>
                </a:solidFill>
                <a:latin typeface="DM Serif Display"/>
                <a:ea typeface="DM Serif Display"/>
                <a:cs typeface="DM Serif Display"/>
                <a:sym typeface="DM Serif Display"/>
              </a:rPr>
              <a:t>3. Remember: tiredness is real. </a:t>
            </a:r>
          </a:p>
        </p:txBody>
      </p:sp>
      <p:sp>
        <p:nvSpPr>
          <p:cNvPr id="32" name="Freeform 32"/>
          <p:cNvSpPr/>
          <p:nvPr/>
        </p:nvSpPr>
        <p:spPr>
          <a:xfrm>
            <a:off x="4763313" y="5378696"/>
            <a:ext cx="12054803" cy="1621689"/>
          </a:xfrm>
          <a:custGeom>
            <a:avLst/>
            <a:gdLst/>
            <a:ahLst/>
            <a:cxnLst/>
            <a:rect l="l" t="t" r="r" b="b"/>
            <a:pathLst>
              <a:path w="12054803" h="1621689">
                <a:moveTo>
                  <a:pt x="0" y="0"/>
                </a:moveTo>
                <a:lnTo>
                  <a:pt x="12054803" y="0"/>
                </a:lnTo>
                <a:lnTo>
                  <a:pt x="12054803" y="1621689"/>
                </a:lnTo>
                <a:lnTo>
                  <a:pt x="0" y="1621689"/>
                </a:lnTo>
                <a:lnTo>
                  <a:pt x="0" y="0"/>
                </a:lnTo>
                <a:close/>
              </a:path>
            </a:pathLst>
          </a:custGeom>
          <a:blipFill>
            <a:blip r:embed="rId4">
              <a:extLst>
                <a:ext uri="{96DAC541-7B7A-43D3-8B79-37D633B846F1}">
                  <asvg:svgBlip xmlns:asvg="http://schemas.microsoft.com/office/drawing/2016/SVG/main" r:embed="rId5"/>
                </a:ext>
              </a:extLst>
            </a:blip>
            <a:stretch>
              <a:fillRect t="-26193" b="-26193"/>
            </a:stretch>
          </a:blipFill>
        </p:spPr>
      </p:sp>
      <p:sp>
        <p:nvSpPr>
          <p:cNvPr id="33" name="TextBox 33"/>
          <p:cNvSpPr txBox="1"/>
          <p:nvPr/>
        </p:nvSpPr>
        <p:spPr>
          <a:xfrm>
            <a:off x="5613584" y="5769171"/>
            <a:ext cx="10354260" cy="755015"/>
          </a:xfrm>
          <a:prstGeom prst="rect">
            <a:avLst/>
          </a:prstGeom>
        </p:spPr>
        <p:txBody>
          <a:bodyPr lIns="0" tIns="0" rIns="0" bIns="0" rtlCol="0" anchor="t">
            <a:spAutoFit/>
          </a:bodyPr>
          <a:lstStyle/>
          <a:p>
            <a:pPr algn="ctr">
              <a:lnSpc>
                <a:spcPts val="6160"/>
              </a:lnSpc>
            </a:pPr>
            <a:r>
              <a:rPr lang="en-US" sz="4400">
                <a:solidFill>
                  <a:srgbClr val="F2EDE7"/>
                </a:solidFill>
                <a:latin typeface="DM Serif Display"/>
                <a:ea typeface="DM Serif Display"/>
                <a:cs typeface="DM Serif Display"/>
                <a:sym typeface="DM Serif Display"/>
              </a:rPr>
              <a:t>2. Label EVERYTHING!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6a96d3-4079-4002-842e-949084912130">
      <Terms xmlns="http://schemas.microsoft.com/office/infopath/2007/PartnerControls"/>
    </lcf76f155ced4ddcb4097134ff3c332f>
    <TaxCatchAll xmlns="558c0b45-12aa-40d1-b4ee-bc8f3485f5d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C2E4FCF61D864484FDE6F2A2B087BB" ma:contentTypeVersion="11" ma:contentTypeDescription="Create a new document." ma:contentTypeScope="" ma:versionID="8d75881f186df33e335a5e408e2f0713">
  <xsd:schema xmlns:xsd="http://www.w3.org/2001/XMLSchema" xmlns:xs="http://www.w3.org/2001/XMLSchema" xmlns:p="http://schemas.microsoft.com/office/2006/metadata/properties" xmlns:ns2="2d6a96d3-4079-4002-842e-949084912130" xmlns:ns3="558c0b45-12aa-40d1-b4ee-bc8f3485f5d8" targetNamespace="http://schemas.microsoft.com/office/2006/metadata/properties" ma:root="true" ma:fieldsID="486f4760c5f95007815f67e84dc47582" ns2:_="" ns3:_="">
    <xsd:import namespace="2d6a96d3-4079-4002-842e-949084912130"/>
    <xsd:import namespace="558c0b45-12aa-40d1-b4ee-bc8f3485f5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a96d3-4079-4002-842e-949084912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0f6f455-bc95-43e2-8bbc-0cfa446cd3c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8c0b45-12aa-40d1-b4ee-bc8f3485f5d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0d5b818-346e-4035-9e81-f44d150df66a}" ma:internalName="TaxCatchAll" ma:showField="CatchAllData" ma:web="558c0b45-12aa-40d1-b4ee-bc8f3485f5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128D45-A9C7-4FF6-ADD7-DEE94CFD471C}">
  <ds:schemaRefs>
    <ds:schemaRef ds:uri="http://schemas.microsoft.com/office/2006/metadata/properties"/>
    <ds:schemaRef ds:uri="http://schemas.microsoft.com/office/infopath/2007/PartnerControls"/>
    <ds:schemaRef ds:uri="2d6a96d3-4079-4002-842e-949084912130"/>
    <ds:schemaRef ds:uri="558c0b45-12aa-40d1-b4ee-bc8f3485f5d8"/>
  </ds:schemaRefs>
</ds:datastoreItem>
</file>

<file path=customXml/itemProps2.xml><?xml version="1.0" encoding="utf-8"?>
<ds:datastoreItem xmlns:ds="http://schemas.openxmlformats.org/officeDocument/2006/customXml" ds:itemID="{FCB02E61-854A-4CD7-9AE8-E4FB637E3234}">
  <ds:schemaRefs>
    <ds:schemaRef ds:uri="http://schemas.microsoft.com/sharepoint/v3/contenttype/forms"/>
  </ds:schemaRefs>
</ds:datastoreItem>
</file>

<file path=customXml/itemProps3.xml><?xml version="1.0" encoding="utf-8"?>
<ds:datastoreItem xmlns:ds="http://schemas.openxmlformats.org/officeDocument/2006/customXml" ds:itemID="{26C55952-A7BB-47A3-B7D7-697FF99B2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6a96d3-4079-4002-842e-949084912130"/>
    <ds:schemaRef ds:uri="558c0b45-12aa-40d1-b4ee-bc8f3485f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ppt 2025</dc:title>
  <cp:revision>5</cp:revision>
  <dcterms:created xsi:type="dcterms:W3CDTF">2006-08-16T00:00:00Z</dcterms:created>
  <dcterms:modified xsi:type="dcterms:W3CDTF">2025-09-08T11:53:22Z</dcterms:modified>
  <dc:identifier>DAGx3FBCyFE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0x01010013C2E4FCF61D864484FDE6F2A2B087BB</vt:lpwstr>
  </property>
  <property fmtid="{D5CDD505-2E9C-101B-9397-08002B2CF9AE}" pid="3" name="MediaServiceImageTags">
    <vt:lpwstr/>
  </property>
</Properties>
</file>