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81" r:id="rId6"/>
    <p:sldId id="285" r:id="rId7"/>
    <p:sldId id="277" r:id="rId8"/>
    <p:sldId id="267" r:id="rId9"/>
    <p:sldId id="284" r:id="rId10"/>
    <p:sldId id="283" r:id="rId11"/>
    <p:sldId id="275" r:id="rId12"/>
    <p:sldId id="262" r:id="rId13"/>
    <p:sldId id="28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109" d="100"/>
          <a:sy n="109"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18/09/2023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E1B422-54A0-419C-92D6-3294514EE231}" type="slidenum">
              <a:rPr lang="en-GB" smtClean="0"/>
              <a:t>7</a:t>
            </a:fld>
            <a:endParaRPr lang="en-GB"/>
          </a:p>
        </p:txBody>
      </p:sp>
    </p:spTree>
    <p:extLst>
      <p:ext uri="{BB962C8B-B14F-4D97-AF65-F5344CB8AC3E}">
        <p14:creationId xmlns:p14="http://schemas.microsoft.com/office/powerpoint/2010/main" val="85154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14</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18/09/2023</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18/09/2023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18/09/2023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18/09/2023</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18/09/2023</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18/09/2023</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18/09/2023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18/09/2023</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18/09/2023</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18/09/2023</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18/09/2023</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18/09/2023</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2023</a:t>
            </a:r>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 </a:t>
            </a:r>
            <a:r>
              <a:rPr lang="en-GB" sz="3200" dirty="0">
                <a:solidFill>
                  <a:schemeClr val="tx1"/>
                </a:solidFill>
              </a:rPr>
              <a:t>Chestnuts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6" name="Picture 5">
            <a:extLst>
              <a:ext uri="{FF2B5EF4-FFF2-40B4-BE49-F238E27FC236}">
                <a16:creationId xmlns:a16="http://schemas.microsoft.com/office/drawing/2014/main" id="{B20235ED-301E-D806-E8A8-86529AF707EB}"/>
              </a:ext>
            </a:extLst>
          </p:cNvPr>
          <p:cNvPicPr>
            <a:picLocks noChangeAspect="1"/>
          </p:cNvPicPr>
          <p:nvPr/>
        </p:nvPicPr>
        <p:blipFill>
          <a:blip r:embed="rId2"/>
          <a:stretch>
            <a:fillRect/>
          </a:stretch>
        </p:blipFill>
        <p:spPr>
          <a:xfrm>
            <a:off x="148450" y="965799"/>
            <a:ext cx="8707321" cy="5415529"/>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4647426"/>
          </a:xfrm>
          <a:prstGeom prst="rect">
            <a:avLst/>
          </a:prstGeom>
          <a:noFill/>
        </p:spPr>
        <p:txBody>
          <a:bodyPr wrap="square" rtlCol="0">
            <a:spAutoFit/>
          </a:bodyPr>
          <a:lstStyle/>
          <a:p>
            <a:pPr algn="ctr"/>
            <a:r>
              <a:rPr lang="en-GB" sz="4000" u="sng" dirty="0">
                <a:solidFill>
                  <a:srgbClr val="FF0000"/>
                </a:solidFill>
              </a:rPr>
              <a:t>Homework</a:t>
            </a:r>
          </a:p>
          <a:p>
            <a:pPr algn="ctr"/>
            <a:endParaRPr lang="en-GB" sz="1600" dirty="0"/>
          </a:p>
          <a:p>
            <a:pPr marL="457200" indent="-457200">
              <a:buFont typeface="Arial" panose="020B0604020202020204" pitchFamily="34" charset="0"/>
              <a:buChar char="•"/>
            </a:pPr>
            <a:r>
              <a:rPr lang="en-GB" sz="4000" dirty="0"/>
              <a:t>Sent out Friday</a:t>
            </a:r>
          </a:p>
          <a:p>
            <a:pPr marL="457200" indent="-457200">
              <a:buFont typeface="Arial" panose="020B0604020202020204" pitchFamily="34" charset="0"/>
              <a:buChar char="•"/>
            </a:pPr>
            <a:r>
              <a:rPr lang="en-GB" sz="4000" dirty="0"/>
              <a:t>Hand in Wednesday</a:t>
            </a:r>
          </a:p>
          <a:p>
            <a:pPr marL="457200" indent="-457200">
              <a:buFont typeface="Arial" panose="020B0604020202020204" pitchFamily="34" charset="0"/>
              <a:buChar char="•"/>
            </a:pPr>
            <a:r>
              <a:rPr lang="en-GB" sz="4000" dirty="0"/>
              <a:t>Reading</a:t>
            </a:r>
          </a:p>
          <a:p>
            <a:pPr marL="457200" indent="-457200">
              <a:buFont typeface="Arial" panose="020B0604020202020204" pitchFamily="34" charset="0"/>
              <a:buChar char="•"/>
            </a:pPr>
            <a:r>
              <a:rPr lang="en-GB" sz="4000" dirty="0"/>
              <a:t>Spelling</a:t>
            </a:r>
          </a:p>
          <a:p>
            <a:pPr marL="457200" indent="-457200">
              <a:buFont typeface="Arial" panose="020B0604020202020204" pitchFamily="34" charset="0"/>
              <a:buChar char="•"/>
            </a:pPr>
            <a:r>
              <a:rPr lang="en-GB" sz="4000" dirty="0"/>
              <a:t>Times tables</a:t>
            </a:r>
          </a:p>
          <a:p>
            <a:pPr marL="457200" indent="-457200">
              <a:buFont typeface="Arial" panose="020B0604020202020204" pitchFamily="34" charset="0"/>
              <a:buChar char="•"/>
            </a:pPr>
            <a:r>
              <a:rPr lang="en-GB" sz="4000" dirty="0"/>
              <a:t>Writing</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6801862"/>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a:t>The school went through a very rigorous Ofsted inspection in April and retained our ‘Good’ judgement. </a:t>
            </a:r>
          </a:p>
          <a:p>
            <a:pPr algn="ctr"/>
            <a:endParaRPr lang="en-US" sz="2400" dirty="0"/>
          </a:p>
          <a:p>
            <a:pPr algn="ctr"/>
            <a:r>
              <a:rPr lang="en-US" sz="2400" dirty="0"/>
              <a:t>In terms of data, the EYFS data is the strongest it has ever been and above local and national figures.</a:t>
            </a:r>
          </a:p>
          <a:p>
            <a:pPr algn="ctr"/>
            <a:endParaRPr lang="en-US" sz="2400" dirty="0"/>
          </a:p>
          <a:p>
            <a:pPr algn="ctr"/>
            <a:r>
              <a:rPr lang="en-US" sz="2400" dirty="0"/>
              <a:t>Year 4 Multiplication scores were significantly above national figures. </a:t>
            </a:r>
          </a:p>
          <a:p>
            <a:pPr algn="ctr"/>
            <a:endParaRPr lang="en-US" sz="2400" dirty="0"/>
          </a:p>
          <a:p>
            <a:pPr algn="ctr"/>
            <a:r>
              <a:rPr lang="en-US" sz="2400" dirty="0"/>
              <a:t>Outcomes at Key Stage 1 and Key Stage 2 are also very strong, with really good progress across Key Stage 1, and were at least in line with local and national figures and in some areas above. </a:t>
            </a:r>
          </a:p>
          <a:p>
            <a:pPr algn="ctr"/>
            <a:endParaRPr lang="en-US" sz="2400" dirty="0"/>
          </a:p>
          <a:p>
            <a:pPr algn="ctr"/>
            <a:r>
              <a:rPr lang="en-US" sz="2400" dirty="0"/>
              <a:t>We are in a great position to build on these successes this year!</a:t>
            </a:r>
            <a:endParaRPr lang="en-GB" sz="2400" dirty="0"/>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3631763"/>
          </a:xfrm>
          <a:prstGeom prst="rect">
            <a:avLst/>
          </a:prstGeom>
          <a:noFill/>
        </p:spPr>
        <p:txBody>
          <a:bodyPr wrap="square" rtlCol="0">
            <a:spAutoFit/>
          </a:bodyPr>
          <a:lstStyle/>
          <a:p>
            <a:pPr algn="ctr"/>
            <a:r>
              <a:rPr lang="en-GB" sz="3600" u="sng" dirty="0">
                <a:solidFill>
                  <a:srgbClr val="FF0000"/>
                </a:solidFill>
              </a:rPr>
              <a:t>School Priorities for 2023/24</a:t>
            </a:r>
          </a:p>
          <a:p>
            <a:pPr algn="ctr"/>
            <a:endParaRPr lang="en-GB" sz="2600" u="sng" dirty="0">
              <a:solidFill>
                <a:srgbClr val="FF0000"/>
              </a:solidFill>
            </a:endParaRPr>
          </a:p>
          <a:p>
            <a:pPr marL="457200" indent="-457200">
              <a:buFontTx/>
              <a:buChar char="-"/>
            </a:pPr>
            <a:r>
              <a:rPr lang="en-US" sz="2600" dirty="0"/>
              <a:t>To continue to improve writing outcomes for all children.</a:t>
            </a:r>
          </a:p>
          <a:p>
            <a:pPr marL="457200" indent="-457200">
              <a:buFontTx/>
              <a:buChar char="-"/>
            </a:pPr>
            <a:r>
              <a:rPr lang="en-US" sz="2600" dirty="0"/>
              <a:t>To develop oracy across the school.</a:t>
            </a:r>
            <a:endParaRPr lang="en-GB" sz="2600" dirty="0"/>
          </a:p>
          <a:p>
            <a:pPr marL="457200" indent="-457200">
              <a:buFontTx/>
              <a:buChar char="-"/>
            </a:pPr>
            <a:r>
              <a:rPr lang="en-GB" sz="2600" dirty="0"/>
              <a:t>To </a:t>
            </a:r>
            <a:r>
              <a:rPr lang="en-US" sz="2600" dirty="0"/>
              <a:t>refine the mapping and development of the foundation subjects.</a:t>
            </a:r>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755576" y="3573016"/>
            <a:ext cx="1872208" cy="646331"/>
          </a:xfrm>
          <a:prstGeom prst="rect">
            <a:avLst/>
          </a:prstGeom>
          <a:noFill/>
        </p:spPr>
        <p:txBody>
          <a:bodyPr wrap="square" rtlCol="0">
            <a:spAutoFit/>
          </a:bodyPr>
          <a:lstStyle/>
          <a:p>
            <a:pPr algn="ctr"/>
            <a:r>
              <a:rPr lang="en-GB" dirty="0"/>
              <a:t>Mrs Hamilton</a:t>
            </a:r>
          </a:p>
          <a:p>
            <a:pPr algn="ctr"/>
            <a:r>
              <a:rPr lang="en-GB" dirty="0"/>
              <a:t>Class Teacher </a:t>
            </a:r>
          </a:p>
        </p:txBody>
      </p:sp>
      <p:sp>
        <p:nvSpPr>
          <p:cNvPr id="5" name="TextBox 4">
            <a:extLst>
              <a:ext uri="{FF2B5EF4-FFF2-40B4-BE49-F238E27FC236}">
                <a16:creationId xmlns:a16="http://schemas.microsoft.com/office/drawing/2014/main" id="{DDB9DD1F-6DD0-BA34-0414-ADE8C85A2390}"/>
              </a:ext>
            </a:extLst>
          </p:cNvPr>
          <p:cNvSpPr txBox="1"/>
          <p:nvPr/>
        </p:nvSpPr>
        <p:spPr>
          <a:xfrm>
            <a:off x="3419872" y="3573016"/>
            <a:ext cx="2304256" cy="923330"/>
          </a:xfrm>
          <a:prstGeom prst="rect">
            <a:avLst/>
          </a:prstGeom>
          <a:noFill/>
        </p:spPr>
        <p:txBody>
          <a:bodyPr wrap="square" rtlCol="0">
            <a:spAutoFit/>
          </a:bodyPr>
          <a:lstStyle/>
          <a:p>
            <a:pPr algn="ctr"/>
            <a:r>
              <a:rPr lang="en-GB" dirty="0"/>
              <a:t>Josie Blair</a:t>
            </a:r>
          </a:p>
          <a:p>
            <a:pPr algn="ctr"/>
            <a:r>
              <a:rPr lang="en-GB" dirty="0"/>
              <a:t>Teaching Assistant </a:t>
            </a:r>
          </a:p>
          <a:p>
            <a:pPr algn="ctr"/>
            <a:r>
              <a:rPr lang="en-GB" dirty="0"/>
              <a:t>Mornings</a:t>
            </a:r>
          </a:p>
        </p:txBody>
      </p:sp>
      <p:sp>
        <p:nvSpPr>
          <p:cNvPr id="6" name="TextBox 5">
            <a:extLst>
              <a:ext uri="{FF2B5EF4-FFF2-40B4-BE49-F238E27FC236}">
                <a16:creationId xmlns:a16="http://schemas.microsoft.com/office/drawing/2014/main" id="{F689F93E-3B8B-6EFF-DA10-5EAB66D59A82}"/>
              </a:ext>
            </a:extLst>
          </p:cNvPr>
          <p:cNvSpPr txBox="1"/>
          <p:nvPr/>
        </p:nvSpPr>
        <p:spPr>
          <a:xfrm>
            <a:off x="6732240" y="3573016"/>
            <a:ext cx="1565994" cy="1200329"/>
          </a:xfrm>
          <a:prstGeom prst="rect">
            <a:avLst/>
          </a:prstGeom>
          <a:noFill/>
        </p:spPr>
        <p:txBody>
          <a:bodyPr wrap="square" rtlCol="0">
            <a:spAutoFit/>
          </a:bodyPr>
          <a:lstStyle/>
          <a:p>
            <a:pPr algn="ctr"/>
            <a:r>
              <a:rPr lang="en-GB" dirty="0"/>
              <a:t>Mr Hanlon</a:t>
            </a:r>
          </a:p>
          <a:p>
            <a:pPr algn="ctr"/>
            <a:r>
              <a:rPr lang="en-GB" dirty="0"/>
              <a:t>PPA Cover Friday morning</a:t>
            </a:r>
          </a:p>
        </p:txBody>
      </p:sp>
      <p:pic>
        <p:nvPicPr>
          <p:cNvPr id="2" name="Picture 1">
            <a:extLst>
              <a:ext uri="{FF2B5EF4-FFF2-40B4-BE49-F238E27FC236}">
                <a16:creationId xmlns:a16="http://schemas.microsoft.com/office/drawing/2014/main" id="{AE6E4699-52A0-CEC0-6E21-C4B1CC5366AE}"/>
              </a:ext>
            </a:extLst>
          </p:cNvPr>
          <p:cNvPicPr>
            <a:picLocks noChangeAspect="1"/>
          </p:cNvPicPr>
          <p:nvPr/>
        </p:nvPicPr>
        <p:blipFill>
          <a:blip r:embed="rId4"/>
          <a:stretch>
            <a:fillRect/>
          </a:stretch>
        </p:blipFill>
        <p:spPr>
          <a:xfrm>
            <a:off x="1030099" y="1982309"/>
            <a:ext cx="1359526" cy="1475360"/>
          </a:xfrm>
          <a:prstGeom prst="rect">
            <a:avLst/>
          </a:prstGeom>
        </p:spPr>
      </p:pic>
      <p:pic>
        <p:nvPicPr>
          <p:cNvPr id="7" name="Picture 6">
            <a:extLst>
              <a:ext uri="{FF2B5EF4-FFF2-40B4-BE49-F238E27FC236}">
                <a16:creationId xmlns:a16="http://schemas.microsoft.com/office/drawing/2014/main" id="{F9D97161-2AAF-B333-A995-FDB4297A7004}"/>
              </a:ext>
            </a:extLst>
          </p:cNvPr>
          <p:cNvPicPr>
            <a:picLocks noChangeAspect="1"/>
          </p:cNvPicPr>
          <p:nvPr/>
        </p:nvPicPr>
        <p:blipFill>
          <a:blip r:embed="rId5"/>
          <a:stretch>
            <a:fillRect/>
          </a:stretch>
        </p:blipFill>
        <p:spPr>
          <a:xfrm>
            <a:off x="3880044" y="2037821"/>
            <a:ext cx="1383912" cy="1469263"/>
          </a:xfrm>
          <a:prstGeom prst="rect">
            <a:avLst/>
          </a:prstGeom>
        </p:spPr>
      </p:pic>
      <p:pic>
        <p:nvPicPr>
          <p:cNvPr id="8" name="Picture 7">
            <a:extLst>
              <a:ext uri="{FF2B5EF4-FFF2-40B4-BE49-F238E27FC236}">
                <a16:creationId xmlns:a16="http://schemas.microsoft.com/office/drawing/2014/main" id="{617568B6-C4A6-5697-0AEE-112749671C87}"/>
              </a:ext>
            </a:extLst>
          </p:cNvPr>
          <p:cNvPicPr>
            <a:picLocks noChangeAspect="1"/>
          </p:cNvPicPr>
          <p:nvPr/>
        </p:nvPicPr>
        <p:blipFill>
          <a:blip r:embed="rId6"/>
          <a:stretch>
            <a:fillRect/>
          </a:stretch>
        </p:blipFill>
        <p:spPr>
          <a:xfrm>
            <a:off x="6973850" y="1956211"/>
            <a:ext cx="1140051" cy="1469263"/>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91101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Calibri"/>
                <a:ea typeface="+mn-ea"/>
                <a:cs typeface="+mn-cs"/>
              </a:rPr>
              <a:t>8.40 am</a:t>
            </a:r>
            <a:r>
              <a:rPr kumimoji="0" lang="en-US" sz="2000" b="0" i="0" u="none" strike="noStrike" kern="1200" cap="none" spc="0" normalizeH="0" baseline="0" noProof="0" dirty="0">
                <a:ln>
                  <a:noFill/>
                </a:ln>
                <a:effectLst/>
                <a:uLnTx/>
                <a:uFillTx/>
                <a:latin typeface="Calibri"/>
                <a:ea typeface="+mn-ea"/>
                <a:cs typeface="+mn-cs"/>
              </a:rPr>
              <a:t> – Mrs Bamforth will open the gates. Children to come to their classroom (Early Morning Task)</a:t>
            </a:r>
            <a:endParaRPr kumimoji="0" lang="en-US" sz="2000" b="1" i="0" u="sng"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Calibri"/>
                <a:ea typeface="+mn-ea"/>
                <a:cs typeface="+mn-cs"/>
              </a:rPr>
              <a:t>9am</a:t>
            </a:r>
            <a:r>
              <a:rPr kumimoji="0" lang="en-US" sz="2000" b="0" i="0" strike="noStrike" kern="1200" cap="none" spc="0" normalizeH="0" baseline="0" noProof="0" dirty="0">
                <a:ln>
                  <a:noFill/>
                </a:ln>
                <a:effectLst/>
                <a:uLnTx/>
                <a:uFillTx/>
                <a:latin typeface="Calibri"/>
                <a:ea typeface="+mn-ea"/>
                <a:cs typeface="+mn-cs"/>
              </a:rPr>
              <a:t> – </a:t>
            </a:r>
            <a:r>
              <a:rPr lang="en-US" sz="2000" dirty="0">
                <a:latin typeface="Calibri"/>
              </a:rPr>
              <a:t>Maths</a:t>
            </a:r>
            <a:r>
              <a:rPr kumimoji="0" lang="en-US" sz="2000" b="0" i="0" u="none" strike="noStrike" kern="1200" cap="none" spc="0" normalizeH="0" baseline="0" noProof="0" dirty="0">
                <a:ln>
                  <a:noFill/>
                </a:ln>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Calibri"/>
                <a:ea typeface="+mn-ea"/>
                <a:cs typeface="+mn-cs"/>
              </a:rPr>
              <a:t>10.00 am</a:t>
            </a:r>
            <a:r>
              <a:rPr kumimoji="0" lang="en-US" sz="2000" i="0" strike="noStrike" kern="1200" cap="none" spc="0" normalizeH="0" baseline="0" noProof="0" dirty="0">
                <a:ln>
                  <a:noFill/>
                </a:ln>
                <a:effectLst/>
                <a:uLnTx/>
                <a:uFillTx/>
                <a:latin typeface="Calibri"/>
                <a:ea typeface="+mn-ea"/>
                <a:cs typeface="+mn-cs"/>
              </a:rPr>
              <a:t> –</a:t>
            </a:r>
            <a:r>
              <a:rPr kumimoji="0" lang="en-US" sz="2000" b="1" i="0" u="sng" strike="noStrike" kern="1200" cap="none" spc="0" normalizeH="0" baseline="0" noProof="0" dirty="0">
                <a:ln>
                  <a:noFill/>
                </a:ln>
                <a:effectLst/>
                <a:uLnTx/>
                <a:uFillTx/>
                <a:latin typeface="Calibri"/>
                <a:ea typeface="+mn-ea"/>
                <a:cs typeface="+mn-cs"/>
              </a:rPr>
              <a:t> </a:t>
            </a:r>
            <a:r>
              <a:rPr kumimoji="0" lang="en-US" sz="2000" b="0" i="0" u="none" strike="noStrike" kern="1200" cap="none" spc="0" normalizeH="0" baseline="0" noProof="0" dirty="0">
                <a:ln>
                  <a:noFill/>
                </a:ln>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latin typeface="Calibri"/>
              </a:rPr>
              <a:t>10.15 </a:t>
            </a:r>
            <a:r>
              <a:rPr lang="en-US" sz="2000" dirty="0">
                <a:latin typeface="Calibri"/>
              </a:rPr>
              <a:t>am – Spelling</a:t>
            </a:r>
            <a:endParaRPr kumimoji="0" lang="en-US" sz="2000" i="0" strike="noStrike" kern="1200" cap="none" spc="0" normalizeH="0" baseline="0" noProof="0" dirty="0">
              <a:ln>
                <a:noFill/>
              </a:ln>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KS2 10.35am </a:t>
            </a:r>
            <a:r>
              <a:rPr kumimoji="0" lang="en-GB" sz="2000" b="0" i="0" u="none" strike="noStrike" kern="1200" cap="none" spc="0" normalizeH="0" baseline="0" noProof="0" dirty="0">
                <a:ln>
                  <a:noFill/>
                </a:ln>
                <a:effectLst/>
                <a:uLnTx/>
                <a:uFillTx/>
                <a:latin typeface="Calibri"/>
                <a:ea typeface="+mn-ea"/>
                <a:cs typeface="+mn-cs"/>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KS2 10.50am </a:t>
            </a:r>
            <a:r>
              <a:rPr kumimoji="0" lang="en-GB" sz="2000" b="0" i="0" u="none" strike="noStrike" kern="1200" cap="none" spc="0" normalizeH="0" baseline="0" noProof="0" dirty="0">
                <a:ln>
                  <a:noFill/>
                </a:ln>
                <a:effectLst/>
                <a:uLnTx/>
                <a:uFillTx/>
                <a:latin typeface="Calibri"/>
                <a:ea typeface="+mn-ea"/>
                <a:cs typeface="+mn-cs"/>
              </a:rPr>
              <a:t>– </a:t>
            </a:r>
            <a:r>
              <a:rPr lang="en-GB" sz="2000" dirty="0">
                <a:latin typeface="Calibri"/>
              </a:rPr>
              <a:t>English</a:t>
            </a:r>
            <a:endParaRPr kumimoji="0" lang="en-GB"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11.40am</a:t>
            </a:r>
            <a:r>
              <a:rPr kumimoji="0" lang="en-GB" sz="2000" b="0" i="0" u="none" strike="noStrike" kern="1200" cap="none" spc="0" normalizeH="0" baseline="0" noProof="0" dirty="0">
                <a:ln>
                  <a:noFill/>
                </a:ln>
                <a:effectLst/>
                <a:uLnTx/>
                <a:uFillTx/>
                <a:latin typeface="Calibri"/>
                <a:ea typeface="+mn-ea"/>
                <a:cs typeface="+mn-cs"/>
              </a:rPr>
              <a:t> – </a:t>
            </a:r>
            <a:r>
              <a:rPr lang="en-GB" sz="2000" dirty="0">
                <a:latin typeface="Calibri"/>
              </a:rPr>
              <a:t>Reading</a:t>
            </a:r>
            <a:endParaRPr kumimoji="0" lang="en-GB" sz="2000" b="0" i="0" u="none" strike="noStrike" kern="1200" cap="none" spc="0" normalizeH="0" baseline="0" noProof="0" dirty="0">
              <a:ln>
                <a:noFill/>
              </a:ln>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12.15 pm</a:t>
            </a:r>
            <a:r>
              <a:rPr kumimoji="0" lang="en-GB" sz="2000" b="0" i="0" u="none" strike="noStrike" kern="1200" cap="none" spc="0" normalizeH="0" baseline="0" noProof="0" dirty="0">
                <a:ln>
                  <a:noFill/>
                </a:ln>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1pm</a:t>
            </a:r>
            <a:r>
              <a:rPr kumimoji="0" lang="en-GB" sz="2000" b="0" i="0" u="none" strike="noStrike" kern="1200" cap="none" spc="0" normalizeH="0" baseline="0" noProof="0" dirty="0">
                <a:ln>
                  <a:noFill/>
                </a:ln>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3.15pm </a:t>
            </a:r>
            <a:r>
              <a:rPr kumimoji="0" lang="en-GB" sz="2000" b="0" i="0" u="none" strike="noStrike" kern="1200" cap="none" spc="0" normalizeH="0" baseline="0" noProof="0" dirty="0">
                <a:ln>
                  <a:noFill/>
                </a:ln>
                <a:effectLst/>
                <a:uLnTx/>
                <a:uFillTx/>
                <a:latin typeface="Calibri"/>
                <a:ea typeface="+mn-ea"/>
                <a:cs typeface="+mn-cs"/>
              </a:rPr>
              <a:t>– Home time - children will be brought to the playground. Please note, only Year 6 can walk home and this needs to be confirmed in writing please.</a:t>
            </a:r>
            <a:endParaRPr kumimoji="0" lang="en-GB" sz="2000" b="1" i="0" u="sng"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4" name="Picture 3">
            <a:extLst>
              <a:ext uri="{FF2B5EF4-FFF2-40B4-BE49-F238E27FC236}">
                <a16:creationId xmlns:a16="http://schemas.microsoft.com/office/drawing/2014/main" id="{44FFF678-B4C4-50A3-8C72-3E9BEB06058D}"/>
              </a:ext>
            </a:extLst>
          </p:cNvPr>
          <p:cNvPicPr>
            <a:picLocks noChangeAspect="1"/>
          </p:cNvPicPr>
          <p:nvPr/>
        </p:nvPicPr>
        <p:blipFill>
          <a:blip r:embed="rId3"/>
          <a:stretch>
            <a:fillRect/>
          </a:stretch>
        </p:blipFill>
        <p:spPr>
          <a:xfrm>
            <a:off x="145122" y="828938"/>
            <a:ext cx="8734442" cy="5840422"/>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015663"/>
          </a:xfrm>
          <a:prstGeom prst="rect">
            <a:avLst/>
          </a:prstGeom>
          <a:noFill/>
        </p:spPr>
        <p:txBody>
          <a:bodyPr wrap="square" rtlCol="0">
            <a:spAutoFit/>
          </a:bodyPr>
          <a:lstStyle/>
          <a:p>
            <a:pPr algn="ctr"/>
            <a:r>
              <a:rPr lang="en-US" sz="3600" u="sng" dirty="0">
                <a:solidFill>
                  <a:srgbClr val="FF0000"/>
                </a:solidFill>
                <a:latin typeface="+mj-lt"/>
              </a:rPr>
              <a:t>Expectations</a:t>
            </a:r>
          </a:p>
          <a:p>
            <a:endParaRPr lang="en-US" sz="1200" dirty="0">
              <a:latin typeface="+mj-lt"/>
            </a:endParaRPr>
          </a:p>
          <a:p>
            <a:pPr algn="ctr"/>
            <a:endParaRPr lang="en-GB" sz="1200" dirty="0">
              <a:latin typeface="+mj-lt"/>
            </a:endParaRPr>
          </a:p>
        </p:txBody>
      </p:sp>
      <p:sp>
        <p:nvSpPr>
          <p:cNvPr id="4" name="TextBox 3"/>
          <p:cNvSpPr txBox="1"/>
          <p:nvPr/>
        </p:nvSpPr>
        <p:spPr>
          <a:xfrm>
            <a:off x="683568" y="1052736"/>
            <a:ext cx="7848872" cy="5632311"/>
          </a:xfrm>
          <a:prstGeom prst="rect">
            <a:avLst/>
          </a:prstGeom>
          <a:noFill/>
        </p:spPr>
        <p:txBody>
          <a:bodyPr wrap="square" rtlCol="0">
            <a:spAutoFit/>
          </a:bodyPr>
          <a:lstStyle/>
          <a:p>
            <a:pPr marL="571500" indent="-571500">
              <a:buFont typeface="Arial" panose="020B0604020202020204" pitchFamily="34" charset="0"/>
              <a:buChar char="•"/>
            </a:pPr>
            <a:r>
              <a:rPr lang="en-GB" sz="3600" dirty="0"/>
              <a:t>Calm and quiet atmosphere</a:t>
            </a:r>
          </a:p>
          <a:p>
            <a:pPr marL="571500" indent="-571500">
              <a:buFont typeface="Arial" panose="020B0604020202020204" pitchFamily="34" charset="0"/>
              <a:buChar char="•"/>
            </a:pPr>
            <a:r>
              <a:rPr lang="en-GB" sz="3600" dirty="0"/>
              <a:t>Enthusiastic about learning</a:t>
            </a:r>
          </a:p>
          <a:p>
            <a:pPr marL="571500" indent="-571500">
              <a:buFont typeface="Arial" panose="020B0604020202020204" pitchFamily="34" charset="0"/>
              <a:buChar char="•"/>
            </a:pPr>
            <a:r>
              <a:rPr lang="en-GB" sz="3600" dirty="0"/>
              <a:t>Listen carefully</a:t>
            </a:r>
          </a:p>
          <a:p>
            <a:pPr marL="571500" indent="-571500">
              <a:buFont typeface="Arial" panose="020B0604020202020204" pitchFamily="34" charset="0"/>
              <a:buChar char="•"/>
            </a:pPr>
            <a:r>
              <a:rPr lang="en-GB" sz="3600" dirty="0"/>
              <a:t>Try our best</a:t>
            </a:r>
          </a:p>
          <a:p>
            <a:pPr marL="571500" indent="-571500">
              <a:buFont typeface="Arial" panose="020B0604020202020204" pitchFamily="34" charset="0"/>
              <a:buChar char="•"/>
            </a:pPr>
            <a:r>
              <a:rPr lang="en-GB" sz="3600" dirty="0"/>
              <a:t>Don’t give up easily</a:t>
            </a:r>
          </a:p>
          <a:p>
            <a:pPr marL="571500" indent="-571500">
              <a:buFont typeface="Arial" panose="020B0604020202020204" pitchFamily="34" charset="0"/>
              <a:buChar char="•"/>
            </a:pPr>
            <a:r>
              <a:rPr lang="en-GB" sz="3600" dirty="0"/>
              <a:t>Be respectful</a:t>
            </a:r>
          </a:p>
          <a:p>
            <a:pPr marL="571500" indent="-571500">
              <a:buFont typeface="Arial" panose="020B0604020202020204" pitchFamily="34" charset="0"/>
              <a:buChar char="•"/>
            </a:pPr>
            <a:r>
              <a:rPr lang="en-GB" sz="3600" dirty="0"/>
              <a:t>DOJO points</a:t>
            </a:r>
          </a:p>
          <a:p>
            <a:pPr marL="571500" indent="-571500">
              <a:buFont typeface="Arial" panose="020B0604020202020204" pitchFamily="34" charset="0"/>
              <a:buChar char="•"/>
            </a:pPr>
            <a:r>
              <a:rPr lang="en-GB" sz="3600" dirty="0"/>
              <a:t>Grove awards</a:t>
            </a:r>
          </a:p>
          <a:p>
            <a:pPr marL="571500" indent="-571500">
              <a:buFont typeface="Arial" panose="020B0604020202020204" pitchFamily="34" charset="0"/>
              <a:buChar char="•"/>
            </a:pPr>
            <a:r>
              <a:rPr lang="en-GB" sz="3600" dirty="0"/>
              <a:t>Class target and reward</a:t>
            </a:r>
          </a:p>
          <a:p>
            <a:pPr marL="571500" indent="-571500">
              <a:buFont typeface="Arial" panose="020B0604020202020204" pitchFamily="34" charset="0"/>
              <a:buChar char="•"/>
            </a:pPr>
            <a:endParaRPr lang="en-GB" sz="36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1877437"/>
          </a:xfrm>
          <a:prstGeom prst="rect">
            <a:avLst/>
          </a:prstGeom>
          <a:noFill/>
        </p:spPr>
        <p:txBody>
          <a:bodyPr wrap="square" rtlCol="0">
            <a:spAutoFit/>
          </a:bodyPr>
          <a:lstStyle/>
          <a:p>
            <a:pPr algn="ctr"/>
            <a:r>
              <a:rPr lang="en-US" sz="3600" u="sng" dirty="0">
                <a:solidFill>
                  <a:srgbClr val="FF0000"/>
                </a:solidFill>
                <a:latin typeface="+mj-lt"/>
              </a:rPr>
              <a:t>Equipment</a:t>
            </a:r>
          </a:p>
          <a:p>
            <a:endParaRPr lang="en-US" sz="3200" dirty="0">
              <a:solidFill>
                <a:srgbClr val="FF0000"/>
              </a:solidFill>
              <a:latin typeface="+mj-lt"/>
            </a:endParaRPr>
          </a:p>
          <a:p>
            <a:endParaRPr lang="en-US" sz="3600" dirty="0">
              <a:solidFill>
                <a:srgbClr val="FF0000"/>
              </a:solidFill>
              <a:latin typeface="+mj-lt"/>
            </a:endParaRPr>
          </a:p>
          <a:p>
            <a:pPr algn="ctr"/>
            <a:endParaRPr lang="en-GB" sz="1200" dirty="0">
              <a:latin typeface="+mj-lt"/>
            </a:endParaRPr>
          </a:p>
        </p:txBody>
      </p:sp>
      <p:sp>
        <p:nvSpPr>
          <p:cNvPr id="4" name="TextBox 3">
            <a:extLst>
              <a:ext uri="{FF2B5EF4-FFF2-40B4-BE49-F238E27FC236}">
                <a16:creationId xmlns:a16="http://schemas.microsoft.com/office/drawing/2014/main" id="{4BF5558B-E78B-4F1F-FBC5-C9CC28E71179}"/>
              </a:ext>
            </a:extLst>
          </p:cNvPr>
          <p:cNvSpPr txBox="1"/>
          <p:nvPr/>
        </p:nvSpPr>
        <p:spPr>
          <a:xfrm>
            <a:off x="611560" y="1124744"/>
            <a:ext cx="7776864" cy="483209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Water bottle with water not juice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Waterproof coat with a hood every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Trainers every day for Daily Mile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PE Kit – </a:t>
            </a:r>
            <a:r>
              <a:rPr lang="en-GB" sz="2800" dirty="0">
                <a:solidFill>
                  <a:prstClr val="black"/>
                </a:solidFill>
                <a:latin typeface="Calibri"/>
              </a:rPr>
              <a:t>Wednesday</a:t>
            </a:r>
            <a:r>
              <a:rPr kumimoji="0" lang="en-GB" sz="2800" b="0" i="0" u="none" strike="noStrike" kern="1200" cap="none" spc="0" normalizeH="0" baseline="0" noProof="0" dirty="0">
                <a:ln>
                  <a:noFill/>
                </a:ln>
                <a:solidFill>
                  <a:prstClr val="black"/>
                </a:solidFill>
                <a:effectLst/>
                <a:uLnTx/>
                <a:uFillTx/>
                <a:latin typeface="Calibri"/>
                <a:ea typeface="+mn-ea"/>
                <a:cs typeface="+mn-cs"/>
              </a:rPr>
              <a:t> and </a:t>
            </a:r>
            <a:r>
              <a:rPr lang="en-GB" sz="2800" dirty="0">
                <a:solidFill>
                  <a:prstClr val="black"/>
                </a:solidFill>
                <a:latin typeface="Calibri"/>
              </a:rPr>
              <a:t>Fri</a:t>
            </a:r>
            <a:r>
              <a:rPr kumimoji="0" lang="en-GB" sz="2800" b="0" i="0" u="none" strike="noStrike" kern="1200" cap="none" spc="0" normalizeH="0" baseline="0" noProof="0" dirty="0">
                <a:ln>
                  <a:noFill/>
                </a:ln>
                <a:solidFill>
                  <a:prstClr val="black"/>
                </a:solidFill>
                <a:effectLst/>
                <a:uLnTx/>
                <a:uFillTx/>
                <a:latin typeface="Calibri"/>
                <a:ea typeface="+mn-ea"/>
                <a:cs typeface="+mn-cs"/>
              </a:rPr>
              <a:t>day – indoor (black shorts and red top) – outdoor (black joggers and red hoodie) – bobble for long hair – no jewellery including earrings – make sure children can tie their shoe 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Fruit – a piece or handful of fruit – no snack bars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Everything named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No toys or stationery from home</a:t>
            </a:r>
          </a:p>
        </p:txBody>
      </p:sp>
    </p:spTree>
    <p:extLst>
      <p:ext uri="{BB962C8B-B14F-4D97-AF65-F5344CB8AC3E}">
        <p14:creationId xmlns:p14="http://schemas.microsoft.com/office/powerpoint/2010/main" val="360556833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2112</TotalTime>
  <Words>581</Words>
  <Application>Microsoft Office PowerPoint</Application>
  <PresentationFormat>On-screen Show (4:3)</PresentationFormat>
  <Paragraphs>108</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Composite</vt:lpstr>
      <vt:lpstr>Welcome to Chestnuts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73</cp:revision>
  <dcterms:created xsi:type="dcterms:W3CDTF">2016-09-07T12:42:28Z</dcterms:created>
  <dcterms:modified xsi:type="dcterms:W3CDTF">2023-09-18T10:32:45Z</dcterms:modified>
</cp:coreProperties>
</file>