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81" r:id="rId6"/>
    <p:sldId id="285" r:id="rId7"/>
    <p:sldId id="277" r:id="rId8"/>
    <p:sldId id="267" r:id="rId9"/>
    <p:sldId id="284" r:id="rId10"/>
    <p:sldId id="283" r:id="rId11"/>
    <p:sldId id="286" r:id="rId12"/>
    <p:sldId id="275" r:id="rId13"/>
    <p:sldId id="262" r:id="rId14"/>
    <p:sldId id="280"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43E76-364A-DF4A-90A2-EAD8987275CC}" v="15" dt="2023-09-10T18:37:31.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7" autoAdjust="0"/>
    <p:restoredTop sz="94673"/>
  </p:normalViewPr>
  <p:slideViewPr>
    <p:cSldViewPr>
      <p:cViewPr varScale="1">
        <p:scale>
          <a:sx n="109" d="100"/>
          <a:sy n="109" d="100"/>
        </p:scale>
        <p:origin x="14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Wisniewski" userId="90120458-3d96-4fd2-9223-fbc498fa06f9" providerId="ADAL" clId="{AD1DCD4B-C0F9-2441-81A3-22B842014430}"/>
    <pc:docChg chg="custSel addSld modSld sldOrd">
      <pc:chgData name="H.Wisniewski" userId="90120458-3d96-4fd2-9223-fbc498fa06f9" providerId="ADAL" clId="{AD1DCD4B-C0F9-2441-81A3-22B842014430}" dt="2023-09-10T19:49:44.581" v="568" actId="1076"/>
      <pc:docMkLst>
        <pc:docMk/>
      </pc:docMkLst>
      <pc:sldChg chg="modSp">
        <pc:chgData name="H.Wisniewski" userId="90120458-3d96-4fd2-9223-fbc498fa06f9" providerId="ADAL" clId="{AD1DCD4B-C0F9-2441-81A3-22B842014430}" dt="2023-09-10T19:43:27.148" v="8" actId="1076"/>
        <pc:sldMkLst>
          <pc:docMk/>
          <pc:sldMk cId="0" sldId="267"/>
        </pc:sldMkLst>
        <pc:spChg chg="mod">
          <ac:chgData name="H.Wisniewski" userId="90120458-3d96-4fd2-9223-fbc498fa06f9" providerId="ADAL" clId="{AD1DCD4B-C0F9-2441-81A3-22B842014430}" dt="2023-09-10T19:43:27.148" v="8" actId="1076"/>
          <ac:spMkLst>
            <pc:docMk/>
            <pc:sldMk cId="0" sldId="267"/>
            <ac:spMk id="4" creationId="{00000000-0000-0000-0000-000000000000}"/>
          </ac:spMkLst>
        </pc:spChg>
      </pc:sldChg>
      <pc:sldChg chg="ord">
        <pc:chgData name="H.Wisniewski" userId="90120458-3d96-4fd2-9223-fbc498fa06f9" providerId="ADAL" clId="{AD1DCD4B-C0F9-2441-81A3-22B842014430}" dt="2023-09-10T19:49:44.581" v="568" actId="1076"/>
        <pc:sldMkLst>
          <pc:docMk/>
          <pc:sldMk cId="0" sldId="275"/>
        </pc:sldMkLst>
      </pc:sldChg>
      <pc:sldChg chg="modSp">
        <pc:chgData name="H.Wisniewski" userId="90120458-3d96-4fd2-9223-fbc498fa06f9" providerId="ADAL" clId="{AD1DCD4B-C0F9-2441-81A3-22B842014430}" dt="2023-09-10T19:42:23.163" v="1" actId="20577"/>
        <pc:sldMkLst>
          <pc:docMk/>
          <pc:sldMk cId="956346841" sldId="285"/>
        </pc:sldMkLst>
        <pc:spChg chg="mod">
          <ac:chgData name="H.Wisniewski" userId="90120458-3d96-4fd2-9223-fbc498fa06f9" providerId="ADAL" clId="{AD1DCD4B-C0F9-2441-81A3-22B842014430}" dt="2023-09-10T19:42:23.163" v="1" actId="20577"/>
          <ac:spMkLst>
            <pc:docMk/>
            <pc:sldMk cId="956346841" sldId="285"/>
            <ac:spMk id="2" creationId="{00000000-0000-0000-0000-000000000000}"/>
          </ac:spMkLst>
        </pc:spChg>
      </pc:sldChg>
      <pc:sldChg chg="addSp delSp modSp new ord">
        <pc:chgData name="H.Wisniewski" userId="90120458-3d96-4fd2-9223-fbc498fa06f9" providerId="ADAL" clId="{AD1DCD4B-C0F9-2441-81A3-22B842014430}" dt="2023-09-10T19:49:37.941" v="567" actId="1076"/>
        <pc:sldMkLst>
          <pc:docMk/>
          <pc:sldMk cId="1956427976" sldId="286"/>
        </pc:sldMkLst>
        <pc:spChg chg="mod">
          <ac:chgData name="H.Wisniewski" userId="90120458-3d96-4fd2-9223-fbc498fa06f9" providerId="ADAL" clId="{AD1DCD4B-C0F9-2441-81A3-22B842014430}" dt="2023-09-10T19:49:30.601" v="566" actId="20577"/>
          <ac:spMkLst>
            <pc:docMk/>
            <pc:sldMk cId="1956427976" sldId="286"/>
            <ac:spMk id="2" creationId="{E10DF8E1-753D-0FCC-95EB-4E0F3F68E26E}"/>
          </ac:spMkLst>
        </pc:spChg>
        <pc:spChg chg="del mod">
          <ac:chgData name="H.Wisniewski" userId="90120458-3d96-4fd2-9223-fbc498fa06f9" providerId="ADAL" clId="{AD1DCD4B-C0F9-2441-81A3-22B842014430}" dt="2023-09-10T19:49:13.340" v="557" actId="478"/>
          <ac:spMkLst>
            <pc:docMk/>
            <pc:sldMk cId="1956427976" sldId="286"/>
            <ac:spMk id="3" creationId="{C68C10E9-38B2-C068-3856-F18105E1C67E}"/>
          </ac:spMkLst>
        </pc:spChg>
        <pc:spChg chg="add del mod">
          <ac:chgData name="H.Wisniewski" userId="90120458-3d96-4fd2-9223-fbc498fa06f9" providerId="ADAL" clId="{AD1DCD4B-C0F9-2441-81A3-22B842014430}" dt="2023-09-10T19:49:22.324" v="560" actId="478"/>
          <ac:spMkLst>
            <pc:docMk/>
            <pc:sldMk cId="1956427976" sldId="286"/>
            <ac:spMk id="6" creationId="{FA27F733-CCE6-B71F-CC78-4EB38E00847B}"/>
          </ac:spMkLst>
        </pc:spChg>
        <pc:picChg chg="add mod">
          <ac:chgData name="H.Wisniewski" userId="90120458-3d96-4fd2-9223-fbc498fa06f9" providerId="ADAL" clId="{AD1DCD4B-C0F9-2441-81A3-22B842014430}" dt="2023-09-10T19:49:18.761" v="559" actId="14100"/>
          <ac:picMkLst>
            <pc:docMk/>
            <pc:sldMk cId="1956427976" sldId="286"/>
            <ac:picMk id="4" creationId="{3F512552-91BB-6AFC-02CE-4205442BB98A}"/>
          </ac:picMkLst>
        </pc:picChg>
      </pc:sldChg>
    </pc:docChg>
  </pc:docChgLst>
  <pc:docChgLst>
    <pc:chgData name="H.Wisniewski" userId="90120458-3d96-4fd2-9223-fbc498fa06f9" providerId="ADAL" clId="{A8543E76-364A-DF4A-90A2-EAD8987275CC}"/>
    <pc:docChg chg="modSld">
      <pc:chgData name="H.Wisniewski" userId="90120458-3d96-4fd2-9223-fbc498fa06f9" providerId="ADAL" clId="{A8543E76-364A-DF4A-90A2-EAD8987275CC}" dt="2023-09-10T18:37:31.026" v="223" actId="1076"/>
      <pc:docMkLst>
        <pc:docMk/>
      </pc:docMkLst>
      <pc:sldChg chg="addSp delSp modSp mod">
        <pc:chgData name="H.Wisniewski" userId="90120458-3d96-4fd2-9223-fbc498fa06f9" providerId="ADAL" clId="{A8543E76-364A-DF4A-90A2-EAD8987275CC}" dt="2023-09-10T18:37:31.026" v="223" actId="1076"/>
        <pc:sldMkLst>
          <pc:docMk/>
          <pc:sldMk cId="1273030371" sldId="281"/>
        </pc:sldMkLst>
        <pc:spChg chg="del mod">
          <ac:chgData name="H.Wisniewski" userId="90120458-3d96-4fd2-9223-fbc498fa06f9" providerId="ADAL" clId="{A8543E76-364A-DF4A-90A2-EAD8987275CC}" dt="2023-09-10T18:35:27.069" v="181"/>
          <ac:spMkLst>
            <pc:docMk/>
            <pc:sldMk cId="1273030371" sldId="281"/>
            <ac:spMk id="3" creationId="{AD86208B-BDF3-0D15-23B3-AE1FE209C0A4}"/>
          </ac:spMkLst>
        </pc:spChg>
        <pc:spChg chg="mod">
          <ac:chgData name="H.Wisniewski" userId="90120458-3d96-4fd2-9223-fbc498fa06f9" providerId="ADAL" clId="{A8543E76-364A-DF4A-90A2-EAD8987275CC}" dt="2023-09-10T18:35:18.698" v="175" actId="1076"/>
          <ac:spMkLst>
            <pc:docMk/>
            <pc:sldMk cId="1273030371" sldId="281"/>
            <ac:spMk id="4" creationId="{00000000-0000-0000-0000-000000000000}"/>
          </ac:spMkLst>
        </pc:spChg>
        <pc:spChg chg="del mod">
          <ac:chgData name="H.Wisniewski" userId="90120458-3d96-4fd2-9223-fbc498fa06f9" providerId="ADAL" clId="{A8543E76-364A-DF4A-90A2-EAD8987275CC}" dt="2023-09-10T18:35:25.038" v="179"/>
          <ac:spMkLst>
            <pc:docMk/>
            <pc:sldMk cId="1273030371" sldId="281"/>
            <ac:spMk id="5" creationId="{DDB9DD1F-6DD0-BA34-0414-ADE8C85A2390}"/>
          </ac:spMkLst>
        </pc:spChg>
        <pc:spChg chg="del mod">
          <ac:chgData name="H.Wisniewski" userId="90120458-3d96-4fd2-9223-fbc498fa06f9" providerId="ADAL" clId="{A8543E76-364A-DF4A-90A2-EAD8987275CC}" dt="2023-09-10T18:35:27.072" v="183"/>
          <ac:spMkLst>
            <pc:docMk/>
            <pc:sldMk cId="1273030371" sldId="281"/>
            <ac:spMk id="6" creationId="{F689F93E-3B8B-6EFF-DA10-5EAB66D59A82}"/>
          </ac:spMkLst>
        </pc:spChg>
        <pc:graphicFrameChg chg="add mod modGraphic">
          <ac:chgData name="H.Wisniewski" userId="90120458-3d96-4fd2-9223-fbc498fa06f9" providerId="ADAL" clId="{A8543E76-364A-DF4A-90A2-EAD8987275CC}" dt="2023-09-10T18:36:29.193" v="217" actId="1076"/>
          <ac:graphicFrameMkLst>
            <pc:docMk/>
            <pc:sldMk cId="1273030371" sldId="281"/>
            <ac:graphicFrameMk id="2" creationId="{C7029B06-38F5-4BAD-D62F-1078C70E1023}"/>
          </ac:graphicFrameMkLst>
        </pc:graphicFrameChg>
        <pc:picChg chg="mod">
          <ac:chgData name="H.Wisniewski" userId="90120458-3d96-4fd2-9223-fbc498fa06f9" providerId="ADAL" clId="{A8543E76-364A-DF4A-90A2-EAD8987275CC}" dt="2023-09-10T18:37:24.456" v="221" actId="1076"/>
          <ac:picMkLst>
            <pc:docMk/>
            <pc:sldMk cId="1273030371" sldId="281"/>
            <ac:picMk id="4098" creationId="{00000000-0000-0000-0000-000000000000}"/>
          </ac:picMkLst>
        </pc:picChg>
        <pc:picChg chg="mod">
          <ac:chgData name="H.Wisniewski" userId="90120458-3d96-4fd2-9223-fbc498fa06f9" providerId="ADAL" clId="{A8543E76-364A-DF4A-90A2-EAD8987275CC}" dt="2023-09-10T18:37:31.026" v="223" actId="1076"/>
          <ac:picMkLst>
            <pc:docMk/>
            <pc:sldMk cId="1273030371" sldId="281"/>
            <ac:picMk id="409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96A0-AC60-4DEA-AFA0-D365ABCE22C5}" type="datetimeFigureOut">
              <a:rPr lang="en-GB" smtClean="0"/>
              <a:t>15/09/2023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1B422-54A0-419C-92D6-3294514EE231}" type="slidenum">
              <a:rPr lang="en-GB" smtClean="0"/>
              <a:t>‹#›</a:t>
            </a:fld>
            <a:endParaRPr lang="en-GB"/>
          </a:p>
        </p:txBody>
      </p:sp>
    </p:spTree>
    <p:extLst>
      <p:ext uri="{BB962C8B-B14F-4D97-AF65-F5344CB8AC3E}">
        <p14:creationId xmlns:p14="http://schemas.microsoft.com/office/powerpoint/2010/main" val="12684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3</a:t>
            </a:fld>
            <a:endParaRPr lang="en-GB"/>
          </a:p>
        </p:txBody>
      </p:sp>
    </p:spTree>
    <p:extLst>
      <p:ext uri="{BB962C8B-B14F-4D97-AF65-F5344CB8AC3E}">
        <p14:creationId xmlns:p14="http://schemas.microsoft.com/office/powerpoint/2010/main" val="327861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15</a:t>
            </a:fld>
            <a:endParaRPr lang="en-GB"/>
          </a:p>
        </p:txBody>
      </p:sp>
    </p:spTree>
    <p:extLst>
      <p:ext uri="{BB962C8B-B14F-4D97-AF65-F5344CB8AC3E}">
        <p14:creationId xmlns:p14="http://schemas.microsoft.com/office/powerpoint/2010/main" val="4609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6A0200-DAAE-4917-A095-90BD39FAF761}" type="datetimeFigureOut">
              <a:rPr lang="en-GB" smtClean="0"/>
              <a:t>15/09/2023</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C3AA1D8-1B3B-4C71-988E-59BFD92566AB}"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15/09/2023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15/09/2023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16A0200-DAAE-4917-A095-90BD39FAF761}" type="datetimeFigureOut">
              <a:rPr lang="en-GB" smtClean="0"/>
              <a:t>15/09/2023</a:t>
            </a:fld>
            <a:endParaRPr lang="en-GB"/>
          </a:p>
        </p:txBody>
      </p:sp>
      <p:sp>
        <p:nvSpPr>
          <p:cNvPr id="11" name="Slide Number Placeholder 10"/>
          <p:cNvSpPr>
            <a:spLocks noGrp="1"/>
          </p:cNvSpPr>
          <p:nvPr>
            <p:ph type="sldNum" sz="quarter" idx="11"/>
          </p:nvPr>
        </p:nvSpPr>
        <p:spPr/>
        <p:txBody>
          <a:bodyPr/>
          <a:lstStyle/>
          <a:p>
            <a:fld id="{4C3AA1D8-1B3B-4C71-988E-59BFD92566AB}"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16A0200-DAAE-4917-A095-90BD39FAF761}" type="datetimeFigureOut">
              <a:rPr lang="en-GB" smtClean="0"/>
              <a:t>15/09/2023</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716A0200-DAAE-4917-A095-90BD39FAF761}" type="datetimeFigureOut">
              <a:rPr lang="en-GB" smtClean="0"/>
              <a:t>15/09/2023</a:t>
            </a:fld>
            <a:endParaRPr lang="en-GB"/>
          </a:p>
        </p:txBody>
      </p:sp>
      <p:sp>
        <p:nvSpPr>
          <p:cNvPr id="13" name="Slide Number Placeholder 12"/>
          <p:cNvSpPr>
            <a:spLocks noGrp="1"/>
          </p:cNvSpPr>
          <p:nvPr>
            <p:ph type="sldNum" sz="quarter" idx="11"/>
          </p:nvPr>
        </p:nvSpPr>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16A0200-DAAE-4917-A095-90BD39FAF761}" type="datetimeFigureOut">
              <a:rPr lang="en-GB" smtClean="0"/>
              <a:t>15/09/2023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16A0200-DAAE-4917-A095-90BD39FAF761}" type="datetimeFigureOut">
              <a:rPr lang="en-GB" smtClean="0"/>
              <a:t>15/09/2023</a:t>
            </a:fld>
            <a:endParaRPr lang="en-GB"/>
          </a:p>
        </p:txBody>
      </p:sp>
      <p:sp>
        <p:nvSpPr>
          <p:cNvPr id="10" name="Slide Number Placeholder 9"/>
          <p:cNvSpPr>
            <a:spLocks noGrp="1"/>
          </p:cNvSpPr>
          <p:nvPr>
            <p:ph type="sldNum" sz="quarter" idx="11"/>
          </p:nvPr>
        </p:nvSpPr>
        <p:spPr/>
        <p:txBody>
          <a:bodyPr/>
          <a:lstStyle/>
          <a:p>
            <a:fld id="{4C3AA1D8-1B3B-4C71-988E-59BFD92566AB}"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6A0200-DAAE-4917-A095-90BD39FAF761}" type="datetimeFigureOut">
              <a:rPr lang="en-GB" smtClean="0"/>
              <a:t>15/09/2023</a:t>
            </a:fld>
            <a:endParaRPr lang="en-GB"/>
          </a:p>
        </p:txBody>
      </p:sp>
      <p:sp>
        <p:nvSpPr>
          <p:cNvPr id="9" name="Slide Number Placeholder 8"/>
          <p:cNvSpPr>
            <a:spLocks noGrp="1"/>
          </p:cNvSpPr>
          <p:nvPr>
            <p:ph type="sldNum" sz="quarter" idx="11"/>
          </p:nvPr>
        </p:nvSpPr>
        <p:spPr/>
        <p:txBody>
          <a:bodyPr/>
          <a:lstStyle/>
          <a:p>
            <a:fld id="{4C3AA1D8-1B3B-4C71-988E-59BFD92566A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6A0200-DAAE-4917-A095-90BD39FAF761}" type="datetimeFigureOut">
              <a:rPr lang="en-GB" smtClean="0"/>
              <a:t>15/09/2023</a:t>
            </a:fld>
            <a:endParaRPr lang="en-GB"/>
          </a:p>
        </p:txBody>
      </p:sp>
      <p:sp>
        <p:nvSpPr>
          <p:cNvPr id="16" name="Slide Number Placeholder 15"/>
          <p:cNvSpPr>
            <a:spLocks noGrp="1"/>
          </p:cNvSpPr>
          <p:nvPr>
            <p:ph type="sldNum" sz="quarter" idx="11"/>
          </p:nvPr>
        </p:nvSpPr>
        <p:spPr/>
        <p:txBody>
          <a:bodyPr/>
          <a:lstStyle/>
          <a:p>
            <a:fld id="{4C3AA1D8-1B3B-4C71-988E-59BFD92566A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16A0200-DAAE-4917-A095-90BD39FAF761}" type="datetimeFigureOut">
              <a:rPr lang="en-GB" smtClean="0"/>
              <a:t>15/09/2023</a:t>
            </a:fld>
            <a:endParaRPr lang="en-GB"/>
          </a:p>
        </p:txBody>
      </p:sp>
      <p:sp>
        <p:nvSpPr>
          <p:cNvPr id="17" name="Slide Number Placeholder 16"/>
          <p:cNvSpPr>
            <a:spLocks noGrp="1"/>
          </p:cNvSpPr>
          <p:nvPr>
            <p:ph type="sldNum" sz="quarter" idx="11"/>
          </p:nvPr>
        </p:nvSpPr>
        <p:spPr/>
        <p:txBody>
          <a:bodyPr/>
          <a:lstStyle/>
          <a:p>
            <a:fld id="{4C3AA1D8-1B3B-4C71-988E-59BFD92566AB}"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C3AA1D8-1B3B-4C71-988E-59BFD92566AB}"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16A0200-DAAE-4917-A095-90BD39FAF761}" type="datetimeFigureOut">
              <a:rPr lang="en-GB" smtClean="0"/>
              <a:t>15/09/2023</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ripponden.calderdale.sch.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office@ripponden.calderdale.sch.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office@ripponden.calderdale.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731" y="3552909"/>
            <a:ext cx="3962400" cy="2133600"/>
          </a:xfrm>
        </p:spPr>
        <p:txBody>
          <a:bodyPr/>
          <a:lstStyle/>
          <a:p>
            <a:r>
              <a:rPr lang="en-GB" dirty="0"/>
              <a:t>September 2023</a:t>
            </a:r>
          </a:p>
        </p:txBody>
      </p:sp>
      <p:sp>
        <p:nvSpPr>
          <p:cNvPr id="2" name="Title 1"/>
          <p:cNvSpPr>
            <a:spLocks noGrp="1"/>
          </p:cNvSpPr>
          <p:nvPr>
            <p:ph type="title"/>
          </p:nvPr>
        </p:nvSpPr>
        <p:spPr>
          <a:xfrm>
            <a:off x="1547664" y="1419309"/>
            <a:ext cx="4925144" cy="2133600"/>
          </a:xfrm>
        </p:spPr>
        <p:txBody>
          <a:bodyPr>
            <a:noAutofit/>
          </a:bodyPr>
          <a:lstStyle/>
          <a:p>
            <a:r>
              <a:rPr lang="en-GB" sz="3200" dirty="0"/>
              <a:t>Welcome to</a:t>
            </a:r>
            <a:r>
              <a:rPr lang="en-GB" sz="3200" dirty="0">
                <a:solidFill>
                  <a:schemeClr val="tx1"/>
                </a:solidFill>
              </a:rPr>
              <a:t> Saplings</a:t>
            </a:r>
            <a:endParaRPr lang="en-GB" sz="32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486978" cy="234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867" y="131115"/>
            <a:ext cx="8352928" cy="646331"/>
          </a:xfrm>
          <a:prstGeom prst="rect">
            <a:avLst/>
          </a:prstGeom>
          <a:noFill/>
        </p:spPr>
        <p:txBody>
          <a:bodyPr wrap="square" rtlCol="0">
            <a:spAutoFit/>
          </a:bodyPr>
          <a:lstStyle/>
          <a:p>
            <a:pPr algn="ctr"/>
            <a:r>
              <a:rPr lang="en-GB" sz="3600" u="sng" dirty="0">
                <a:solidFill>
                  <a:srgbClr val="FF0000"/>
                </a:solidFill>
              </a:rPr>
              <a:t>Curriculum Coverage</a:t>
            </a:r>
          </a:p>
        </p:txBody>
      </p:sp>
      <p:pic>
        <p:nvPicPr>
          <p:cNvPr id="4" name="Picture 3" descr="A diagram of a school&#10;&#10;Description automatically generated with medium confidence">
            <a:extLst>
              <a:ext uri="{FF2B5EF4-FFF2-40B4-BE49-F238E27FC236}">
                <a16:creationId xmlns:a16="http://schemas.microsoft.com/office/drawing/2014/main" id="{3C758EE8-03F4-D315-8F44-3627583C3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59" y="777446"/>
            <a:ext cx="8944881" cy="6080554"/>
          </a:xfrm>
          <a:prstGeom prst="rect">
            <a:avLst/>
          </a:prstGeom>
        </p:spPr>
      </p:pic>
    </p:spTree>
    <p:extLst>
      <p:ext uri="{BB962C8B-B14F-4D97-AF65-F5344CB8AC3E}">
        <p14:creationId xmlns:p14="http://schemas.microsoft.com/office/powerpoint/2010/main" val="193893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0DF8E1-753D-0FCC-95EB-4E0F3F68E26E}"/>
              </a:ext>
            </a:extLst>
          </p:cNvPr>
          <p:cNvSpPr>
            <a:spLocks noGrp="1"/>
          </p:cNvSpPr>
          <p:nvPr>
            <p:ph idx="1"/>
          </p:nvPr>
        </p:nvSpPr>
        <p:spPr>
          <a:xfrm>
            <a:off x="609601" y="457200"/>
            <a:ext cx="3657600" cy="5714999"/>
          </a:xfrm>
        </p:spPr>
        <p:txBody>
          <a:bodyPr/>
          <a:lstStyle/>
          <a:p>
            <a:r>
              <a:rPr lang="en-GB" dirty="0"/>
              <a:t>Children will be awarded Dojo points daily for things like being ready, being on task, contributing in lessons etc</a:t>
            </a:r>
          </a:p>
          <a:p>
            <a:r>
              <a:rPr lang="en-GB" dirty="0"/>
              <a:t>You can get in contact with me via Dojo for any low level messages such as asking when PE is</a:t>
            </a:r>
          </a:p>
          <a:p>
            <a:r>
              <a:rPr lang="en-GB" dirty="0"/>
              <a:t>Any other questions or queries need to be sent via email</a:t>
            </a:r>
            <a:endParaRPr lang="en-US" dirty="0"/>
          </a:p>
        </p:txBody>
      </p:sp>
      <p:pic>
        <p:nvPicPr>
          <p:cNvPr id="4" name="Picture 4">
            <a:extLst>
              <a:ext uri="{FF2B5EF4-FFF2-40B4-BE49-F238E27FC236}">
                <a16:creationId xmlns:a16="http://schemas.microsoft.com/office/drawing/2014/main" id="{3F512552-91BB-6AFC-02CE-4205442BB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68824"/>
            <a:ext cx="4266105" cy="3342437"/>
          </a:xfrm>
          <a:prstGeom prst="rect">
            <a:avLst/>
          </a:prstGeom>
        </p:spPr>
      </p:pic>
    </p:spTree>
    <p:extLst>
      <p:ext uri="{BB962C8B-B14F-4D97-AF65-F5344CB8AC3E}">
        <p14:creationId xmlns:p14="http://schemas.microsoft.com/office/powerpoint/2010/main" val="195642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143932" cy="3539430"/>
          </a:xfrm>
          <a:prstGeom prst="rect">
            <a:avLst/>
          </a:prstGeom>
          <a:noFill/>
        </p:spPr>
        <p:txBody>
          <a:bodyPr wrap="square" rtlCol="0">
            <a:spAutoFit/>
          </a:bodyPr>
          <a:lstStyle/>
          <a:p>
            <a:pPr algn="ctr"/>
            <a:r>
              <a:rPr lang="en-GB" sz="4000" u="sng" dirty="0">
                <a:solidFill>
                  <a:srgbClr val="FF0000"/>
                </a:solidFill>
              </a:rPr>
              <a:t>Homework</a:t>
            </a:r>
          </a:p>
          <a:p>
            <a:pPr algn="ctr"/>
            <a:endParaRPr lang="en-GB" sz="1600" dirty="0">
              <a:solidFill>
                <a:srgbClr val="FF0000"/>
              </a:solidFill>
            </a:endParaRPr>
          </a:p>
          <a:p>
            <a:pPr algn="ctr"/>
            <a:endParaRPr lang="en-US" sz="2800" dirty="0">
              <a:solidFill>
                <a:srgbClr val="FF0000"/>
              </a:solidFill>
            </a:endParaRPr>
          </a:p>
          <a:p>
            <a:pPr algn="ctr"/>
            <a:r>
              <a:rPr lang="en-US" sz="2800" dirty="0"/>
              <a:t>Reading books sent home on a Friday.</a:t>
            </a:r>
          </a:p>
          <a:p>
            <a:pPr algn="ctr"/>
            <a:endParaRPr lang="en-US" sz="2800" dirty="0"/>
          </a:p>
          <a:p>
            <a:pPr algn="ctr"/>
            <a:r>
              <a:rPr lang="en-US" sz="2800" dirty="0" err="1"/>
              <a:t>Maths</a:t>
            </a:r>
            <a:r>
              <a:rPr lang="en-US" sz="2800" dirty="0"/>
              <a:t> homework on a Friday. </a:t>
            </a:r>
          </a:p>
          <a:p>
            <a:pPr algn="ctr"/>
            <a:endParaRPr lang="en-US" sz="2800" dirty="0"/>
          </a:p>
          <a:p>
            <a:pPr algn="ctr"/>
            <a:r>
              <a:rPr lang="en-US" sz="2800" dirty="0"/>
              <a:t>Spelling homework on a Monday. </a:t>
            </a:r>
            <a:endParaRPr lang="en-GB"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help</a:t>
            </a:r>
          </a:p>
        </p:txBody>
      </p:sp>
      <p:sp>
        <p:nvSpPr>
          <p:cNvPr id="5" name="TextBox 4"/>
          <p:cNvSpPr txBox="1"/>
          <p:nvPr/>
        </p:nvSpPr>
        <p:spPr>
          <a:xfrm>
            <a:off x="647564" y="1356057"/>
            <a:ext cx="7632848" cy="523220"/>
          </a:xfrm>
          <a:prstGeom prst="rect">
            <a:avLst/>
          </a:prstGeom>
          <a:noFill/>
        </p:spPr>
        <p:txBody>
          <a:bodyPr wrap="square" rtlCol="0">
            <a:spAutoFit/>
          </a:bodyPr>
          <a:lstStyle/>
          <a:p>
            <a:pPr algn="ctr"/>
            <a:r>
              <a:rPr lang="en-GB" sz="2800" dirty="0"/>
              <a:t>Supporting with homework</a:t>
            </a:r>
          </a:p>
        </p:txBody>
      </p:sp>
      <p:sp>
        <p:nvSpPr>
          <p:cNvPr id="6" name="TextBox 5"/>
          <p:cNvSpPr txBox="1"/>
          <p:nvPr/>
        </p:nvSpPr>
        <p:spPr>
          <a:xfrm>
            <a:off x="467544" y="2060848"/>
            <a:ext cx="7812868" cy="523220"/>
          </a:xfrm>
          <a:prstGeom prst="rect">
            <a:avLst/>
          </a:prstGeom>
          <a:noFill/>
        </p:spPr>
        <p:txBody>
          <a:bodyPr wrap="square" rtlCol="0">
            <a:spAutoFit/>
          </a:bodyPr>
          <a:lstStyle/>
          <a:p>
            <a:pPr algn="ctr"/>
            <a:r>
              <a:rPr lang="en-GB" sz="2800" dirty="0"/>
              <a:t>Reading with your child – every day please!</a:t>
            </a:r>
          </a:p>
        </p:txBody>
      </p:sp>
      <p:sp>
        <p:nvSpPr>
          <p:cNvPr id="7" name="TextBox 6"/>
          <p:cNvSpPr txBox="1"/>
          <p:nvPr/>
        </p:nvSpPr>
        <p:spPr>
          <a:xfrm>
            <a:off x="251520" y="2708920"/>
            <a:ext cx="8424936" cy="954107"/>
          </a:xfrm>
          <a:prstGeom prst="rect">
            <a:avLst/>
          </a:prstGeom>
          <a:noFill/>
        </p:spPr>
        <p:txBody>
          <a:bodyPr wrap="square" rtlCol="0">
            <a:spAutoFit/>
          </a:bodyPr>
          <a:lstStyle/>
          <a:p>
            <a:pPr algn="ctr"/>
            <a:r>
              <a:rPr lang="en-GB" sz="2800" dirty="0"/>
              <a:t>Visiting the website for links</a:t>
            </a:r>
          </a:p>
          <a:p>
            <a:pPr algn="ctr"/>
            <a:r>
              <a:rPr lang="en-GB" sz="2800" dirty="0">
                <a:hlinkClick r:id="rId3"/>
              </a:rPr>
              <a:t>http://www.ripponden.calderdale.sch.uk/</a:t>
            </a:r>
            <a:endParaRPr lang="en-GB" sz="2800" dirty="0"/>
          </a:p>
        </p:txBody>
      </p:sp>
      <p:sp>
        <p:nvSpPr>
          <p:cNvPr id="9" name="TextBox 8"/>
          <p:cNvSpPr txBox="1"/>
          <p:nvPr/>
        </p:nvSpPr>
        <p:spPr>
          <a:xfrm>
            <a:off x="251520" y="3709805"/>
            <a:ext cx="8427759" cy="954107"/>
          </a:xfrm>
          <a:prstGeom prst="rect">
            <a:avLst/>
          </a:prstGeom>
          <a:noFill/>
        </p:spPr>
        <p:txBody>
          <a:bodyPr wrap="square" rtlCol="0">
            <a:spAutoFit/>
          </a:bodyPr>
          <a:lstStyle/>
          <a:p>
            <a:pPr algn="ctr"/>
            <a:endParaRPr lang="en-GB" sz="2800" dirty="0"/>
          </a:p>
          <a:p>
            <a:pPr algn="ctr"/>
            <a:r>
              <a:rPr lang="en-GB" sz="2800" dirty="0"/>
              <a:t>Talking to your child about their learning</a:t>
            </a:r>
          </a:p>
        </p:txBody>
      </p:sp>
      <p:sp>
        <p:nvSpPr>
          <p:cNvPr id="10" name="TextBox 9"/>
          <p:cNvSpPr txBox="1"/>
          <p:nvPr/>
        </p:nvSpPr>
        <p:spPr>
          <a:xfrm>
            <a:off x="254344" y="4710690"/>
            <a:ext cx="8489602" cy="1815882"/>
          </a:xfrm>
          <a:prstGeom prst="rect">
            <a:avLst/>
          </a:prstGeom>
          <a:noFill/>
        </p:spPr>
        <p:txBody>
          <a:bodyPr wrap="square" rtlCol="0">
            <a:spAutoFit/>
          </a:bodyPr>
          <a:lstStyle/>
          <a:p>
            <a:pPr algn="ctr"/>
            <a:endParaRPr lang="en-GB" sz="2800" dirty="0"/>
          </a:p>
          <a:p>
            <a:pPr algn="ctr"/>
            <a:r>
              <a:rPr lang="en-GB" sz="2800" dirty="0"/>
              <a:t>Keeping the lines of communication open – we have an open door policy and are here to help and support your child and your family where we can.</a:t>
            </a:r>
          </a:p>
        </p:txBody>
      </p:sp>
    </p:spTree>
    <p:extLst>
      <p:ext uri="{BB962C8B-B14F-4D97-AF65-F5344CB8AC3E}">
        <p14:creationId xmlns:p14="http://schemas.microsoft.com/office/powerpoint/2010/main" val="15540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352928" cy="7109639"/>
          </a:xfrm>
          <a:prstGeom prst="rect">
            <a:avLst/>
          </a:prstGeom>
          <a:noFill/>
        </p:spPr>
        <p:txBody>
          <a:bodyPr wrap="square" rtlCol="0">
            <a:spAutoFit/>
          </a:bodyPr>
          <a:lstStyle/>
          <a:p>
            <a:pPr algn="ctr"/>
            <a:r>
              <a:rPr lang="en-US" sz="3600" u="sng" dirty="0">
                <a:solidFill>
                  <a:srgbClr val="FF0000"/>
                </a:solidFill>
              </a:rPr>
              <a:t>Medical/health needs</a:t>
            </a:r>
          </a:p>
          <a:p>
            <a:endParaRPr lang="en-US" sz="2800" b="1" u="sng" dirty="0"/>
          </a:p>
          <a:p>
            <a:r>
              <a:rPr lang="en-US" sz="2800" dirty="0"/>
              <a:t>We hold a medical and health care needs register in school and this is treated with the strictest of confidence.</a:t>
            </a:r>
          </a:p>
          <a:p>
            <a:endParaRPr lang="en-US" sz="2800" dirty="0"/>
          </a:p>
          <a:p>
            <a:r>
              <a:rPr lang="en-US" sz="2800" dirty="0"/>
              <a:t>If your child has a medical need that we don’t know about, or if these needs change, please let us know as soon as possible. Please also make sure in date medication is sent into school. </a:t>
            </a:r>
          </a:p>
          <a:p>
            <a:endParaRPr lang="en-US" sz="2800" dirty="0"/>
          </a:p>
          <a:p>
            <a:r>
              <a:rPr lang="en-US" sz="2800" dirty="0"/>
              <a:t>To let us know, please email </a:t>
            </a:r>
            <a:r>
              <a:rPr lang="en-US" sz="2800" dirty="0">
                <a:hlinkClick r:id="rId2"/>
              </a:rPr>
              <a:t>office@ripponden.calderdale.sch.uk</a:t>
            </a:r>
            <a:r>
              <a:rPr lang="en-US" sz="2800" dirty="0"/>
              <a:t> for the attention of Miss Smith. </a:t>
            </a:r>
          </a:p>
          <a:p>
            <a:endParaRPr lang="en-US" sz="2800" b="1" u="sng" dirty="0"/>
          </a:p>
          <a:p>
            <a:endParaRPr lang="en-GB" sz="2800" dirty="0"/>
          </a:p>
        </p:txBody>
      </p:sp>
    </p:spTree>
    <p:extLst>
      <p:ext uri="{BB962C8B-B14F-4D97-AF65-F5344CB8AC3E}">
        <p14:creationId xmlns:p14="http://schemas.microsoft.com/office/powerpoint/2010/main" val="402255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60648"/>
            <a:ext cx="7200800" cy="646331"/>
          </a:xfrm>
          <a:prstGeom prst="rect">
            <a:avLst/>
          </a:prstGeom>
          <a:noFill/>
        </p:spPr>
        <p:txBody>
          <a:bodyPr wrap="square" rtlCol="0">
            <a:spAutoFit/>
          </a:bodyPr>
          <a:lstStyle/>
          <a:p>
            <a:pPr algn="ctr"/>
            <a:r>
              <a:rPr lang="en-GB" sz="3600" u="sng" dirty="0">
                <a:solidFill>
                  <a:srgbClr val="FF0000"/>
                </a:solidFill>
              </a:rPr>
              <a:t>Any questions?</a:t>
            </a:r>
          </a:p>
        </p:txBody>
      </p:sp>
      <p:sp>
        <p:nvSpPr>
          <p:cNvPr id="2" name="TextBox 1"/>
          <p:cNvSpPr txBox="1"/>
          <p:nvPr/>
        </p:nvSpPr>
        <p:spPr>
          <a:xfrm>
            <a:off x="683568" y="996499"/>
            <a:ext cx="7776864" cy="3970318"/>
          </a:xfrm>
          <a:prstGeom prst="rect">
            <a:avLst/>
          </a:prstGeom>
          <a:noFill/>
        </p:spPr>
        <p:txBody>
          <a:bodyPr wrap="square" rtlCol="0">
            <a:spAutoFit/>
          </a:bodyPr>
          <a:lstStyle/>
          <a:p>
            <a:pPr algn="ctr"/>
            <a:r>
              <a:rPr lang="en-US" sz="2800" dirty="0"/>
              <a:t>Please do ask if you have any questions. </a:t>
            </a:r>
          </a:p>
          <a:p>
            <a:pPr algn="ctr"/>
            <a:endParaRPr lang="en-US" sz="2800" dirty="0"/>
          </a:p>
          <a:p>
            <a:pPr algn="ctr"/>
            <a:r>
              <a:rPr lang="en-US" sz="2800" dirty="0"/>
              <a:t>If you have any questions about any of this, please get in touch with the office:</a:t>
            </a:r>
          </a:p>
          <a:p>
            <a:pPr algn="ctr"/>
            <a:endParaRPr lang="en-US" sz="2800" dirty="0"/>
          </a:p>
          <a:p>
            <a:pPr algn="ctr"/>
            <a:r>
              <a:rPr lang="en-US" sz="2800" dirty="0">
                <a:hlinkClick r:id="rId4"/>
              </a:rPr>
              <a:t>office@ripponden.calderdale.sch.uk</a:t>
            </a:r>
            <a:r>
              <a:rPr lang="en-US" sz="2800" dirty="0"/>
              <a:t> </a:t>
            </a:r>
          </a:p>
          <a:p>
            <a:pPr algn="ctr"/>
            <a:endParaRPr lang="en-US" sz="2800" dirty="0"/>
          </a:p>
          <a:p>
            <a:pPr algn="ctr"/>
            <a:r>
              <a:rPr lang="en-US" sz="2800" dirty="0"/>
              <a:t>and a member of staff will get back to you as soon as possible. </a:t>
            </a:r>
            <a:endParaRPr lang="en-GB" sz="2800" dirty="0"/>
          </a:p>
        </p:txBody>
      </p:sp>
    </p:spTree>
    <p:extLst>
      <p:ext uri="{BB962C8B-B14F-4D97-AF65-F5344CB8AC3E}">
        <p14:creationId xmlns:p14="http://schemas.microsoft.com/office/powerpoint/2010/main" val="6522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40747"/>
            <a:ext cx="8208912" cy="5715000"/>
          </a:xfrm>
        </p:spPr>
        <p:txBody>
          <a:bodyPr/>
          <a:lstStyle/>
          <a:p>
            <a:pPr algn="ctr"/>
            <a:r>
              <a:rPr lang="en-GB" sz="3600" dirty="0">
                <a:solidFill>
                  <a:srgbClr val="FF0000"/>
                </a:solidFill>
              </a:rPr>
              <a:t>Outline of this session:</a:t>
            </a:r>
            <a:br>
              <a:rPr lang="en-GB" sz="3600" dirty="0">
                <a:solidFill>
                  <a:srgbClr val="FF0000"/>
                </a:solidFill>
              </a:rPr>
            </a:br>
            <a:r>
              <a:rPr lang="en-GB" dirty="0"/>
              <a:t/>
            </a:r>
            <a:br>
              <a:rPr lang="en-GB" dirty="0"/>
            </a:br>
            <a:r>
              <a:rPr lang="en-GB" dirty="0"/>
              <a:t>- to meet your child’s new class teacher</a:t>
            </a:r>
            <a:br>
              <a:rPr lang="en-GB" dirty="0"/>
            </a:br>
            <a:r>
              <a:rPr lang="en-GB" dirty="0"/>
              <a:t>- to share routines and expectations</a:t>
            </a:r>
            <a:br>
              <a:rPr lang="en-GB" dirty="0"/>
            </a:br>
            <a:r>
              <a:rPr lang="en-GB" dirty="0"/>
              <a:t>- information about how you can help support at home</a:t>
            </a:r>
            <a:br>
              <a:rPr lang="en-GB" dirty="0"/>
            </a:br>
            <a:r>
              <a:rPr lang="en-GB" dirty="0"/>
              <a:t>- how you can get in touch with us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 y="5411438"/>
            <a:ext cx="1532632" cy="14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0747"/>
            <a:ext cx="36576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1301507" cy="1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0"/>
            <a:ext cx="8064896" cy="6801862"/>
          </a:xfrm>
          <a:prstGeom prst="rect">
            <a:avLst/>
          </a:prstGeom>
          <a:noFill/>
        </p:spPr>
        <p:txBody>
          <a:bodyPr wrap="square" rtlCol="0">
            <a:spAutoFit/>
          </a:bodyPr>
          <a:lstStyle/>
          <a:p>
            <a:pPr algn="ctr"/>
            <a:r>
              <a:rPr lang="en-GB" sz="3600" u="sng" dirty="0">
                <a:solidFill>
                  <a:srgbClr val="FF0000"/>
                </a:solidFill>
              </a:rPr>
              <a:t>Current position of school</a:t>
            </a:r>
          </a:p>
          <a:p>
            <a:pPr algn="ctr"/>
            <a:endParaRPr lang="en-GB" sz="2800" dirty="0"/>
          </a:p>
          <a:p>
            <a:pPr algn="ctr"/>
            <a:r>
              <a:rPr lang="en-US" sz="2400" dirty="0"/>
              <a:t>The school went through a very rigorous Ofsted inspection in April and retained our ‘Good’ judgement. </a:t>
            </a:r>
          </a:p>
          <a:p>
            <a:pPr algn="ctr"/>
            <a:endParaRPr lang="en-US" sz="2400" dirty="0"/>
          </a:p>
          <a:p>
            <a:pPr algn="ctr"/>
            <a:r>
              <a:rPr lang="en-US" sz="2400" dirty="0"/>
              <a:t>In terms of data, the EYFS data is the strongest it has ever been and above local and national figures.</a:t>
            </a:r>
          </a:p>
          <a:p>
            <a:pPr algn="ctr"/>
            <a:endParaRPr lang="en-US" sz="2400" dirty="0"/>
          </a:p>
          <a:p>
            <a:pPr algn="ctr"/>
            <a:r>
              <a:rPr lang="en-US" sz="2400" dirty="0"/>
              <a:t>Year 4 Multiplication scores were significantly above national figures. </a:t>
            </a:r>
          </a:p>
          <a:p>
            <a:pPr algn="ctr"/>
            <a:endParaRPr lang="en-US" sz="2400" dirty="0"/>
          </a:p>
          <a:p>
            <a:pPr algn="ctr"/>
            <a:r>
              <a:rPr lang="en-US" sz="2400" dirty="0"/>
              <a:t>Outcomes at Key Stage 1 and Key Stage 2 are also very strong, with really good progress across Key Stage 1, and were at least in line with local and national figures and in some areas above. </a:t>
            </a:r>
          </a:p>
          <a:p>
            <a:pPr algn="ctr"/>
            <a:endParaRPr lang="en-US" sz="2400" dirty="0"/>
          </a:p>
          <a:p>
            <a:pPr algn="ctr"/>
            <a:r>
              <a:rPr lang="en-US" sz="2400" dirty="0"/>
              <a:t>We are in a great position to build on these successes this year!</a:t>
            </a:r>
            <a:endParaRPr lang="en-GB" sz="2400" dirty="0"/>
          </a:p>
          <a:p>
            <a:pPr algn="ctr"/>
            <a:endParaRPr lang="en-GB" sz="3600" dirty="0">
              <a:solidFill>
                <a:srgbClr val="FF0000"/>
              </a:solidFill>
            </a:endParaRPr>
          </a:p>
        </p:txBody>
      </p:sp>
    </p:spTree>
    <p:extLst>
      <p:ext uri="{BB962C8B-B14F-4D97-AF65-F5344CB8AC3E}">
        <p14:creationId xmlns:p14="http://schemas.microsoft.com/office/powerpoint/2010/main" val="280230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3631763"/>
          </a:xfrm>
          <a:prstGeom prst="rect">
            <a:avLst/>
          </a:prstGeom>
          <a:noFill/>
        </p:spPr>
        <p:txBody>
          <a:bodyPr wrap="square" rtlCol="0">
            <a:spAutoFit/>
          </a:bodyPr>
          <a:lstStyle/>
          <a:p>
            <a:pPr algn="ctr"/>
            <a:r>
              <a:rPr lang="en-GB" sz="3600" u="sng" dirty="0">
                <a:solidFill>
                  <a:srgbClr val="FF0000"/>
                </a:solidFill>
              </a:rPr>
              <a:t>School Priorities for 2023/24</a:t>
            </a:r>
          </a:p>
          <a:p>
            <a:pPr algn="ctr"/>
            <a:endParaRPr lang="en-GB" sz="2600" u="sng" dirty="0">
              <a:solidFill>
                <a:srgbClr val="FF0000"/>
              </a:solidFill>
            </a:endParaRPr>
          </a:p>
          <a:p>
            <a:pPr marL="457200" indent="-457200">
              <a:buFontTx/>
              <a:buChar char="-"/>
            </a:pPr>
            <a:r>
              <a:rPr lang="en-US" sz="2600" dirty="0"/>
              <a:t>To continue to improve writing outcomes for all children.</a:t>
            </a:r>
          </a:p>
          <a:p>
            <a:pPr marL="457200" indent="-457200">
              <a:buFontTx/>
              <a:buChar char="-"/>
            </a:pPr>
            <a:r>
              <a:rPr lang="en-US" sz="2600" dirty="0"/>
              <a:t>To develop oracy across the school.</a:t>
            </a:r>
            <a:endParaRPr lang="en-GB" sz="2600" dirty="0"/>
          </a:p>
          <a:p>
            <a:pPr marL="457200" indent="-457200">
              <a:buFontTx/>
              <a:buChar char="-"/>
            </a:pPr>
            <a:r>
              <a:rPr lang="en-GB" sz="2600" dirty="0"/>
              <a:t>To </a:t>
            </a:r>
            <a:r>
              <a:rPr lang="en-US" sz="2600" dirty="0"/>
              <a:t>refine the mapping and development of the foundation subjects.</a:t>
            </a:r>
          </a:p>
          <a:p>
            <a:pPr algn="ctr"/>
            <a:endParaRPr lang="en-GB" sz="3600" dirty="0">
              <a:solidFill>
                <a:srgbClr val="FF0000"/>
              </a:solidFill>
            </a:endParaRPr>
          </a:p>
          <a:p>
            <a:pPr algn="ctr"/>
            <a:endParaRPr lang="en-GB"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50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23203"/>
            <a:ext cx="8568952" cy="646331"/>
          </a:xfrm>
          <a:prstGeom prst="rect">
            <a:avLst/>
          </a:prstGeom>
          <a:noFill/>
        </p:spPr>
        <p:txBody>
          <a:bodyPr wrap="square" rtlCol="0">
            <a:spAutoFit/>
          </a:bodyPr>
          <a:lstStyle/>
          <a:p>
            <a:pPr algn="ctr"/>
            <a:r>
              <a:rPr lang="en-GB" sz="3600" u="sng" dirty="0">
                <a:solidFill>
                  <a:srgbClr val="FF0000"/>
                </a:solidFill>
                <a:latin typeface="+mj-lt"/>
              </a:rPr>
              <a:t>Meet the Team</a:t>
            </a:r>
            <a:endParaRPr lang="en-GB" sz="2600" u="sng" dirty="0">
              <a:solidFill>
                <a:srgbClr val="FF0000"/>
              </a:solidFill>
              <a:latin typeface="+mj-lt"/>
            </a:endParaRPr>
          </a:p>
        </p:txBody>
      </p:sp>
      <p:graphicFrame>
        <p:nvGraphicFramePr>
          <p:cNvPr id="2" name="Table 6">
            <a:extLst>
              <a:ext uri="{FF2B5EF4-FFF2-40B4-BE49-F238E27FC236}">
                <a16:creationId xmlns:a16="http://schemas.microsoft.com/office/drawing/2014/main" id="{C7029B06-38F5-4BAD-D62F-1078C70E1023}"/>
              </a:ext>
            </a:extLst>
          </p:cNvPr>
          <p:cNvGraphicFramePr>
            <a:graphicFrameLocks noGrp="1"/>
          </p:cNvGraphicFramePr>
          <p:nvPr>
            <p:extLst>
              <p:ext uri="{D42A27DB-BD31-4B8C-83A1-F6EECF244321}">
                <p14:modId xmlns:p14="http://schemas.microsoft.com/office/powerpoint/2010/main" val="4233291684"/>
              </p:ext>
            </p:extLst>
          </p:nvPr>
        </p:nvGraphicFramePr>
        <p:xfrm>
          <a:off x="930660" y="869534"/>
          <a:ext cx="6939681" cy="5387377"/>
        </p:xfrm>
        <a:graphic>
          <a:graphicData uri="http://schemas.openxmlformats.org/drawingml/2006/table">
            <a:tbl>
              <a:tblPr firstRow="1" bandRow="1">
                <a:tableStyleId>{00A15C55-8517-42AA-B614-E9B94910E393}</a:tableStyleId>
              </a:tblPr>
              <a:tblGrid>
                <a:gridCol w="2313227">
                  <a:extLst>
                    <a:ext uri="{9D8B030D-6E8A-4147-A177-3AD203B41FA5}">
                      <a16:colId xmlns:a16="http://schemas.microsoft.com/office/drawing/2014/main" val="3418163756"/>
                    </a:ext>
                  </a:extLst>
                </a:gridCol>
                <a:gridCol w="2313227">
                  <a:extLst>
                    <a:ext uri="{9D8B030D-6E8A-4147-A177-3AD203B41FA5}">
                      <a16:colId xmlns:a16="http://schemas.microsoft.com/office/drawing/2014/main" val="2475803224"/>
                    </a:ext>
                  </a:extLst>
                </a:gridCol>
                <a:gridCol w="2313227">
                  <a:extLst>
                    <a:ext uri="{9D8B030D-6E8A-4147-A177-3AD203B41FA5}">
                      <a16:colId xmlns:a16="http://schemas.microsoft.com/office/drawing/2014/main" val="3881893701"/>
                    </a:ext>
                  </a:extLst>
                </a:gridCol>
              </a:tblGrid>
              <a:tr h="430065">
                <a:tc>
                  <a:txBody>
                    <a:bodyPr/>
                    <a:lstStyle/>
                    <a:p>
                      <a:endParaRPr lang="en-US" dirty="0"/>
                    </a:p>
                  </a:txBody>
                  <a:tcPr/>
                </a:tc>
                <a:tc>
                  <a:txBody>
                    <a:bodyPr/>
                    <a:lstStyle/>
                    <a:p>
                      <a:r>
                        <a:rPr lang="en-US" dirty="0"/>
                        <a:t>MORNING</a:t>
                      </a:r>
                    </a:p>
                  </a:txBody>
                  <a:tcPr/>
                </a:tc>
                <a:tc>
                  <a:txBody>
                    <a:bodyPr/>
                    <a:lstStyle/>
                    <a:p>
                      <a:r>
                        <a:rPr lang="en-US" dirty="0"/>
                        <a:t>AFTERNOON</a:t>
                      </a:r>
                    </a:p>
                  </a:txBody>
                  <a:tcPr/>
                </a:tc>
                <a:extLst>
                  <a:ext uri="{0D108BD9-81ED-4DB2-BD59-A6C34878D82A}">
                    <a16:rowId xmlns:a16="http://schemas.microsoft.com/office/drawing/2014/main" val="1419629233"/>
                  </a:ext>
                </a:extLst>
              </a:tr>
              <a:tr h="695576">
                <a:tc>
                  <a:txBody>
                    <a:bodyPr/>
                    <a:lstStyle/>
                    <a:p>
                      <a:r>
                        <a:rPr lang="en-US" dirty="0"/>
                        <a:t>MONDAY</a:t>
                      </a:r>
                    </a:p>
                  </a:txBody>
                  <a:tcPr/>
                </a:tc>
                <a:tc>
                  <a:txBody>
                    <a:bodyPr/>
                    <a:lstStyle/>
                    <a:p>
                      <a:r>
                        <a:rPr lang="en-US" dirty="0"/>
                        <a:t>Miss Wisniewski</a:t>
                      </a:r>
                    </a:p>
                    <a:p>
                      <a:r>
                        <a:rPr lang="en-US" dirty="0" err="1"/>
                        <a:t>Mrs</a:t>
                      </a:r>
                      <a:r>
                        <a:rPr lang="en-US" dirty="0"/>
                        <a:t> </a:t>
                      </a:r>
                      <a:r>
                        <a:rPr lang="en-US" dirty="0" err="1"/>
                        <a:t>Coneron</a:t>
                      </a:r>
                      <a:endParaRPr lang="en-US" dirty="0"/>
                    </a:p>
                  </a:txBody>
                  <a:tcPr/>
                </a:tc>
                <a:tc>
                  <a:txBody>
                    <a:bodyPr/>
                    <a:lstStyle/>
                    <a:p>
                      <a:r>
                        <a:rPr lang="en-US" dirty="0"/>
                        <a:t>Miss Wisniewski</a:t>
                      </a:r>
                    </a:p>
                  </a:txBody>
                  <a:tcPr/>
                </a:tc>
                <a:extLst>
                  <a:ext uri="{0D108BD9-81ED-4DB2-BD59-A6C34878D82A}">
                    <a16:rowId xmlns:a16="http://schemas.microsoft.com/office/drawing/2014/main" val="2791386826"/>
                  </a:ext>
                </a:extLst>
              </a:tr>
              <a:tr h="695576">
                <a:tc>
                  <a:txBody>
                    <a:bodyPr/>
                    <a:lstStyle/>
                    <a:p>
                      <a:r>
                        <a:rPr lang="en-US" dirty="0"/>
                        <a:t>TUESDAY</a:t>
                      </a:r>
                    </a:p>
                  </a:txBody>
                  <a:tcPr/>
                </a:tc>
                <a:tc>
                  <a:txBody>
                    <a:bodyPr/>
                    <a:lstStyle/>
                    <a:p>
                      <a:r>
                        <a:rPr lang="en-US" dirty="0" err="1"/>
                        <a:t>Mrs</a:t>
                      </a:r>
                      <a:r>
                        <a:rPr lang="en-US" dirty="0"/>
                        <a:t> </a:t>
                      </a:r>
                      <a:r>
                        <a:rPr lang="en-US" dirty="0" err="1"/>
                        <a:t>Whiteley</a:t>
                      </a:r>
                      <a:endParaRPr lang="en-US" dirty="0"/>
                    </a:p>
                    <a:p>
                      <a:r>
                        <a:rPr lang="en-US" dirty="0" err="1"/>
                        <a:t>Mrs</a:t>
                      </a:r>
                      <a:r>
                        <a:rPr lang="en-US" dirty="0"/>
                        <a:t> </a:t>
                      </a:r>
                      <a:r>
                        <a:rPr lang="en-US" dirty="0" err="1"/>
                        <a:t>Coneron</a:t>
                      </a:r>
                      <a:endParaRPr lang="en-US" dirty="0"/>
                    </a:p>
                  </a:txBody>
                  <a:tcPr/>
                </a:tc>
                <a:tc>
                  <a:txBody>
                    <a:bodyPr/>
                    <a:lstStyle/>
                    <a:p>
                      <a:r>
                        <a:rPr lang="en-US" dirty="0" err="1"/>
                        <a:t>Mrs</a:t>
                      </a:r>
                      <a:r>
                        <a:rPr lang="en-US" dirty="0"/>
                        <a:t> </a:t>
                      </a:r>
                      <a:r>
                        <a:rPr lang="en-US" dirty="0" err="1"/>
                        <a:t>Whiteley</a:t>
                      </a:r>
                      <a:endParaRPr lang="en-US" dirty="0"/>
                    </a:p>
                    <a:p>
                      <a:r>
                        <a:rPr lang="en-US" dirty="0" err="1"/>
                        <a:t>Mrs</a:t>
                      </a:r>
                      <a:r>
                        <a:rPr lang="en-US" dirty="0"/>
                        <a:t> </a:t>
                      </a:r>
                      <a:r>
                        <a:rPr lang="en-US" dirty="0" err="1"/>
                        <a:t>Coneron</a:t>
                      </a:r>
                      <a:endParaRPr lang="en-US" dirty="0"/>
                    </a:p>
                  </a:txBody>
                  <a:tcPr/>
                </a:tc>
                <a:extLst>
                  <a:ext uri="{0D108BD9-81ED-4DB2-BD59-A6C34878D82A}">
                    <a16:rowId xmlns:a16="http://schemas.microsoft.com/office/drawing/2014/main" val="823201931"/>
                  </a:ext>
                </a:extLst>
              </a:tr>
              <a:tr h="695576">
                <a:tc>
                  <a:txBody>
                    <a:bodyPr/>
                    <a:lstStyle/>
                    <a:p>
                      <a:r>
                        <a:rPr lang="en-US" dirty="0"/>
                        <a:t>WEDNESDAY</a:t>
                      </a:r>
                    </a:p>
                  </a:txBody>
                  <a:tcPr/>
                </a:tc>
                <a:tc>
                  <a:txBody>
                    <a:bodyPr/>
                    <a:lstStyle/>
                    <a:p>
                      <a:r>
                        <a:rPr lang="en-US" dirty="0"/>
                        <a:t>Miss Wisniewski</a:t>
                      </a:r>
                    </a:p>
                    <a:p>
                      <a:r>
                        <a:rPr lang="en-US" dirty="0" err="1"/>
                        <a:t>Mrs</a:t>
                      </a:r>
                      <a:r>
                        <a:rPr lang="en-US" dirty="0"/>
                        <a:t> </a:t>
                      </a:r>
                      <a:r>
                        <a:rPr lang="en-US" dirty="0" err="1"/>
                        <a:t>Coneron</a:t>
                      </a:r>
                      <a:endParaRPr lang="en-US" dirty="0"/>
                    </a:p>
                    <a:p>
                      <a:r>
                        <a:rPr lang="en-US" dirty="0" err="1"/>
                        <a:t>Mrs</a:t>
                      </a:r>
                      <a:r>
                        <a:rPr lang="en-US" dirty="0"/>
                        <a:t> Greenwood (from 10:30)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 Wisniewski</a:t>
                      </a:r>
                    </a:p>
                    <a:p>
                      <a:endParaRPr lang="en-US" dirty="0"/>
                    </a:p>
                  </a:txBody>
                  <a:tcPr/>
                </a:tc>
                <a:extLst>
                  <a:ext uri="{0D108BD9-81ED-4DB2-BD59-A6C34878D82A}">
                    <a16:rowId xmlns:a16="http://schemas.microsoft.com/office/drawing/2014/main" val="798681891"/>
                  </a:ext>
                </a:extLst>
              </a:tr>
              <a:tr h="695576">
                <a:tc>
                  <a:txBody>
                    <a:bodyPr/>
                    <a:lstStyle/>
                    <a:p>
                      <a:r>
                        <a:rPr lang="en-US" dirty="0"/>
                        <a:t>THURSDAY</a:t>
                      </a:r>
                    </a:p>
                  </a:txBody>
                  <a:tcPr/>
                </a:tc>
                <a:tc>
                  <a:txBody>
                    <a:bodyPr/>
                    <a:lstStyle/>
                    <a:p>
                      <a:r>
                        <a:rPr lang="en-US" dirty="0"/>
                        <a:t>Miss Wisniewski</a:t>
                      </a:r>
                    </a:p>
                    <a:p>
                      <a:r>
                        <a:rPr lang="en-US" dirty="0" err="1"/>
                        <a:t>Mrs</a:t>
                      </a:r>
                      <a:r>
                        <a:rPr lang="en-US" dirty="0"/>
                        <a:t> </a:t>
                      </a:r>
                      <a:r>
                        <a:rPr lang="en-US" dirty="0" err="1"/>
                        <a:t>Coneron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Mrs</a:t>
                      </a:r>
                      <a:r>
                        <a:rPr lang="en-US" dirty="0"/>
                        <a:t> Greenwood (from 10:30)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 Wisniewski</a:t>
                      </a:r>
                    </a:p>
                    <a:p>
                      <a:endParaRPr lang="en-US" dirty="0"/>
                    </a:p>
                  </a:txBody>
                  <a:tcPr/>
                </a:tc>
                <a:extLst>
                  <a:ext uri="{0D108BD9-81ED-4DB2-BD59-A6C34878D82A}">
                    <a16:rowId xmlns:a16="http://schemas.microsoft.com/office/drawing/2014/main" val="3422478187"/>
                  </a:ext>
                </a:extLst>
              </a:tr>
              <a:tr h="695576">
                <a:tc>
                  <a:txBody>
                    <a:bodyPr/>
                    <a:lstStyle/>
                    <a:p>
                      <a:r>
                        <a:rPr lang="en-US" dirty="0"/>
                        <a:t>FRIDAY</a:t>
                      </a:r>
                    </a:p>
                  </a:txBody>
                  <a:tcPr/>
                </a:tc>
                <a:tc>
                  <a:txBody>
                    <a:bodyPr/>
                    <a:lstStyle/>
                    <a:p>
                      <a:r>
                        <a:rPr lang="en-US" dirty="0"/>
                        <a:t>Miss Wisniewski</a:t>
                      </a:r>
                    </a:p>
                    <a:p>
                      <a:r>
                        <a:rPr lang="en-US" dirty="0" err="1"/>
                        <a:t>Mrs</a:t>
                      </a:r>
                      <a:r>
                        <a:rPr lang="en-US" dirty="0"/>
                        <a:t> </a:t>
                      </a:r>
                      <a:r>
                        <a:rPr lang="en-US" dirty="0" err="1"/>
                        <a:t>Coneron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Mrs</a:t>
                      </a:r>
                      <a:r>
                        <a:rPr lang="en-US" dirty="0"/>
                        <a:t> Greenwood (from 10:30)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 Wisniewski</a:t>
                      </a:r>
                    </a:p>
                    <a:p>
                      <a:endParaRPr lang="en-US" dirty="0"/>
                    </a:p>
                  </a:txBody>
                  <a:tcPr/>
                </a:tc>
                <a:extLst>
                  <a:ext uri="{0D108BD9-81ED-4DB2-BD59-A6C34878D82A}">
                    <a16:rowId xmlns:a16="http://schemas.microsoft.com/office/drawing/2014/main" val="733633070"/>
                  </a:ext>
                </a:extLst>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572" y="5205316"/>
            <a:ext cx="1317535" cy="156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7" y="5413375"/>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03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2385"/>
            <a:ext cx="8496944" cy="10649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Routines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8.40 am</a:t>
            </a:r>
            <a:r>
              <a:rPr kumimoji="0" lang="en-US" sz="2000" b="0" i="0" u="none" strike="noStrike" kern="1200" cap="none" spc="0" normalizeH="0" baseline="0" noProof="0" dirty="0">
                <a:ln>
                  <a:noFill/>
                </a:ln>
                <a:solidFill>
                  <a:srgbClr val="FF0000"/>
                </a:solidFill>
                <a:effectLst/>
                <a:uLnTx/>
                <a:uFillTx/>
                <a:latin typeface="Calibri"/>
                <a:ea typeface="+mn-ea"/>
                <a:cs typeface="+mn-cs"/>
              </a:rPr>
              <a:t> – Mrs Bamforth will open the gates. Children to come to their classroom (Early Morning Task)</a:t>
            </a:r>
            <a:endParaRPr kumimoji="0" lang="en-US"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9am</a:t>
            </a:r>
            <a:r>
              <a:rPr kumimoji="0" lang="en-US" sz="2000" b="0" i="0" u="sng" strike="noStrike" kern="1200" cap="none" spc="0" normalizeH="0" baseline="0" noProof="0" dirty="0">
                <a:ln>
                  <a:noFill/>
                </a:ln>
                <a:solidFill>
                  <a:srgbClr val="FF0000"/>
                </a:solidFill>
                <a:effectLst/>
                <a:uLnTx/>
                <a:uFillTx/>
                <a:latin typeface="Calibri"/>
                <a:ea typeface="+mn-ea"/>
                <a:cs typeface="+mn-cs"/>
              </a:rPr>
              <a:t> – </a:t>
            </a:r>
            <a:r>
              <a:rPr kumimoji="0" lang="en-US" sz="2000" b="1" i="0" u="sng" strike="noStrike" kern="1200" cap="none" spc="0" normalizeH="0" baseline="0" noProof="0" dirty="0">
                <a:ln>
                  <a:noFill/>
                </a:ln>
                <a:solidFill>
                  <a:srgbClr val="FF0000"/>
                </a:solidFill>
                <a:effectLst/>
                <a:uLnTx/>
                <a:uFillTx/>
                <a:latin typeface="Calibri"/>
                <a:ea typeface="+mn-ea"/>
                <a:cs typeface="+mn-cs"/>
              </a:rPr>
              <a:t>10 am </a:t>
            </a:r>
            <a:r>
              <a:rPr kumimoji="0" lang="en-US" sz="2000" b="0" i="0" u="none" strike="noStrike" kern="1200" cap="none" spc="0" normalizeH="0" baseline="0" noProof="0" dirty="0">
                <a:ln>
                  <a:noFill/>
                </a:ln>
                <a:solidFill>
                  <a:srgbClr val="FF0000"/>
                </a:solidFill>
                <a:effectLst/>
                <a:uLnTx/>
                <a:uFillTx/>
                <a:latin typeface="Calibri"/>
                <a:ea typeface="+mn-ea"/>
                <a:cs typeface="+mn-cs"/>
              </a:rPr>
              <a:t>Session 1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10.00 am to 10.15 am </a:t>
            </a:r>
            <a:r>
              <a:rPr kumimoji="0" lang="en-US" sz="2000" b="0" i="0" u="none" strike="noStrike" kern="1200" cap="none" spc="0" normalizeH="0" baseline="0" noProof="0" dirty="0">
                <a:ln>
                  <a:noFill/>
                </a:ln>
                <a:solidFill>
                  <a:srgbClr val="FF0000"/>
                </a:solidFill>
                <a:effectLst/>
                <a:uLnTx/>
                <a:uFillTx/>
                <a:latin typeface="Calibri"/>
                <a:ea typeface="+mn-ea"/>
                <a:cs typeface="+mn-cs"/>
              </a:rPr>
              <a:t>Daily Assembly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FF000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solidFill>
                  <a:srgbClr val="FF0000"/>
                </a:solidFill>
                <a:latin typeface="Calibri"/>
              </a:rPr>
              <a:t>10.15am</a:t>
            </a:r>
            <a:r>
              <a:rPr lang="en-US" sz="2000" dirty="0">
                <a:solidFill>
                  <a:srgbClr val="FF0000"/>
                </a:solidFill>
                <a:latin typeface="Calibri"/>
              </a:rPr>
              <a:t> Playtime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10.30am </a:t>
            </a:r>
            <a:r>
              <a:rPr kumimoji="0" lang="en-GB" sz="2000" b="0" i="0" u="none" strike="noStrike" kern="1200" cap="none" spc="0" normalizeH="0" baseline="0" noProof="0" dirty="0">
                <a:ln>
                  <a:noFill/>
                </a:ln>
                <a:solidFill>
                  <a:srgbClr val="FF0000"/>
                </a:solidFill>
                <a:effectLst/>
                <a:uLnTx/>
                <a:uFillTx/>
                <a:latin typeface="Calibri"/>
                <a:ea typeface="+mn-ea"/>
                <a:cs typeface="+mn-cs"/>
              </a:rPr>
              <a:t>– Session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11.15am</a:t>
            </a:r>
            <a:r>
              <a:rPr kumimoji="0" lang="en-GB" sz="2000" b="0" i="0" u="none" strike="noStrike" kern="1200" cap="none" spc="0" normalizeH="0" baseline="0" noProof="0" dirty="0">
                <a:ln>
                  <a:noFill/>
                </a:ln>
                <a:solidFill>
                  <a:srgbClr val="FF0000"/>
                </a:solidFill>
                <a:effectLst/>
                <a:uLnTx/>
                <a:uFillTx/>
                <a:latin typeface="Calibri"/>
                <a:ea typeface="+mn-ea"/>
                <a:cs typeface="+mn-cs"/>
              </a:rPr>
              <a:t> – </a:t>
            </a:r>
            <a:r>
              <a:rPr lang="en-GB" sz="2000" dirty="0">
                <a:solidFill>
                  <a:srgbClr val="FF0000"/>
                </a:solidFill>
                <a:latin typeface="Calibri"/>
              </a:rPr>
              <a:t>Session 2</a:t>
            </a:r>
            <a:endParaRPr kumimoji="0" lang="en-GB" sz="2000" b="0"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12 pm</a:t>
            </a:r>
            <a:r>
              <a:rPr kumimoji="0" lang="en-GB" sz="2000" b="0" i="0" u="none" strike="noStrike" kern="1200" cap="none" spc="0" normalizeH="0" baseline="0" noProof="0" dirty="0">
                <a:ln>
                  <a:noFill/>
                </a:ln>
                <a:solidFill>
                  <a:srgbClr val="FF0000"/>
                </a:solidFill>
                <a:effectLst/>
                <a:uLnTx/>
                <a:uFillTx/>
                <a:latin typeface="Calibri"/>
                <a:ea typeface="+mn-ea"/>
                <a:cs typeface="+mn-cs"/>
              </a:rPr>
              <a:t> – Lunch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1pm</a:t>
            </a:r>
            <a:r>
              <a:rPr kumimoji="0" lang="en-GB" sz="2000" b="0" i="0" u="none" strike="noStrike" kern="1200" cap="none" spc="0" normalizeH="0" baseline="0" noProof="0" dirty="0">
                <a:ln>
                  <a:noFill/>
                </a:ln>
                <a:solidFill>
                  <a:srgbClr val="FF0000"/>
                </a:solidFill>
                <a:effectLst/>
                <a:uLnTx/>
                <a:uFillTx/>
                <a:latin typeface="Calibri"/>
                <a:ea typeface="+mn-ea"/>
                <a:cs typeface="+mn-cs"/>
              </a:rPr>
              <a:t> – Foundation subjects/daily mile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3.10pm </a:t>
            </a:r>
            <a:r>
              <a:rPr kumimoji="0" lang="en-GB" sz="2000" b="0" i="0" u="none" strike="noStrike" kern="1200" cap="none" spc="0" normalizeH="0" baseline="0" noProof="0" dirty="0">
                <a:ln>
                  <a:noFill/>
                </a:ln>
                <a:solidFill>
                  <a:srgbClr val="FF0000"/>
                </a:solidFill>
                <a:effectLst/>
                <a:uLnTx/>
                <a:uFillTx/>
                <a:latin typeface="Calibri"/>
                <a:ea typeface="+mn-ea"/>
                <a:cs typeface="+mn-cs"/>
              </a:rPr>
              <a:t>– Home time - children will be brought to the playground</a:t>
            </a:r>
            <a:r>
              <a:rPr lang="en-GB" sz="2000" dirty="0">
                <a:solidFill>
                  <a:srgbClr val="FF0000"/>
                </a:solidFill>
                <a:latin typeface="Calibri"/>
              </a:rPr>
              <a:t> and lined up against the green fence. Parents must collect their child from the fence once they’re at the front of the line. </a:t>
            </a: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34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352928" cy="646331"/>
          </a:xfrm>
          <a:prstGeom prst="rect">
            <a:avLst/>
          </a:prstGeom>
          <a:noFill/>
        </p:spPr>
        <p:txBody>
          <a:bodyPr wrap="square" rtlCol="0">
            <a:spAutoFit/>
          </a:bodyPr>
          <a:lstStyle/>
          <a:p>
            <a:pPr algn="ctr"/>
            <a:r>
              <a:rPr lang="en-GB" sz="3600" u="sng" dirty="0">
                <a:solidFill>
                  <a:srgbClr val="FF0000"/>
                </a:solidFill>
              </a:rPr>
              <a:t>Timetable</a:t>
            </a:r>
          </a:p>
        </p:txBody>
      </p:sp>
      <p:pic>
        <p:nvPicPr>
          <p:cNvPr id="4" name="Picture 3">
            <a:extLst>
              <a:ext uri="{FF2B5EF4-FFF2-40B4-BE49-F238E27FC236}">
                <a16:creationId xmlns:a16="http://schemas.microsoft.com/office/drawing/2014/main" id="{BA2B209B-EEB4-6F0C-16BA-1CB042268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 y="1052736"/>
            <a:ext cx="8843721" cy="5114309"/>
          </a:xfrm>
          <a:prstGeom prst="rect">
            <a:avLst/>
          </a:prstGeom>
        </p:spPr>
      </p:pic>
    </p:spTree>
    <p:extLst>
      <p:ext uri="{BB962C8B-B14F-4D97-AF65-F5344CB8AC3E}">
        <p14:creationId xmlns:p14="http://schemas.microsoft.com/office/powerpoint/2010/main" val="38948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3170099"/>
          </a:xfrm>
          <a:prstGeom prst="rect">
            <a:avLst/>
          </a:prstGeom>
          <a:noFill/>
        </p:spPr>
        <p:txBody>
          <a:bodyPr wrap="square" rtlCol="0">
            <a:spAutoFit/>
          </a:bodyPr>
          <a:lstStyle/>
          <a:p>
            <a:pPr algn="ctr"/>
            <a:r>
              <a:rPr lang="en-US" sz="2800" u="sng" dirty="0">
                <a:solidFill>
                  <a:srgbClr val="FF0000"/>
                </a:solidFill>
                <a:latin typeface="+mj-lt"/>
              </a:rPr>
              <a:t>Expectations</a:t>
            </a:r>
          </a:p>
          <a:p>
            <a:pPr algn="ctr"/>
            <a:endParaRPr lang="en-US" sz="2800" u="sng" dirty="0">
              <a:solidFill>
                <a:srgbClr val="FF0000"/>
              </a:solidFill>
              <a:latin typeface="+mj-lt"/>
            </a:endParaRPr>
          </a:p>
          <a:p>
            <a:pPr marL="571500" indent="-571500" algn="ctr">
              <a:buFontTx/>
              <a:buChar char="-"/>
            </a:pPr>
            <a:r>
              <a:rPr lang="en-US" sz="2800" dirty="0">
                <a:latin typeface="+mj-lt"/>
              </a:rPr>
              <a:t>Always try their best</a:t>
            </a:r>
          </a:p>
          <a:p>
            <a:pPr marL="571500" indent="-571500" algn="ctr">
              <a:buFontTx/>
              <a:buChar char="-"/>
            </a:pPr>
            <a:r>
              <a:rPr lang="en-US" sz="2800" dirty="0">
                <a:latin typeface="+mj-lt"/>
              </a:rPr>
              <a:t>Be kind and respectful to everyone </a:t>
            </a:r>
          </a:p>
          <a:p>
            <a:pPr marL="571500" indent="-571500" algn="ctr">
              <a:buFontTx/>
              <a:buChar char="-"/>
            </a:pPr>
            <a:r>
              <a:rPr lang="en-US" sz="2800" dirty="0">
                <a:latin typeface="+mj-lt"/>
              </a:rPr>
              <a:t>Show good listening skills to staff / friends</a:t>
            </a:r>
          </a:p>
          <a:p>
            <a:pPr marL="571500" indent="-571500" algn="ctr">
              <a:buFontTx/>
              <a:buChar char="-"/>
            </a:pPr>
            <a:endParaRPr lang="en-US" sz="3600" dirty="0">
              <a:latin typeface="+mj-lt"/>
            </a:endParaRPr>
          </a:p>
          <a:p>
            <a:endParaRPr lang="en-US" sz="1200" dirty="0">
              <a:latin typeface="+mj-lt"/>
            </a:endParaRPr>
          </a:p>
          <a:p>
            <a:pPr algn="ctr"/>
            <a:endParaRPr lang="en-GB" sz="1200" dirty="0">
              <a:latin typeface="+mj-lt"/>
            </a:endParaRPr>
          </a:p>
        </p:txBody>
      </p:sp>
      <p:sp>
        <p:nvSpPr>
          <p:cNvPr id="4" name="TextBox 3"/>
          <p:cNvSpPr txBox="1"/>
          <p:nvPr/>
        </p:nvSpPr>
        <p:spPr>
          <a:xfrm>
            <a:off x="683568" y="3429000"/>
            <a:ext cx="7848872" cy="1815882"/>
          </a:xfrm>
          <a:prstGeom prst="rect">
            <a:avLst/>
          </a:prstGeom>
          <a:noFill/>
        </p:spPr>
        <p:txBody>
          <a:bodyPr wrap="square" rtlCol="0">
            <a:spAutoFit/>
          </a:bodyPr>
          <a:lstStyle/>
          <a:p>
            <a:pPr algn="ctr"/>
            <a:r>
              <a:rPr lang="en-GB" sz="2800" i="1" u="sng" dirty="0">
                <a:solidFill>
                  <a:srgbClr val="FF0000"/>
                </a:solidFill>
              </a:rPr>
              <a:t>Class Vision</a:t>
            </a:r>
          </a:p>
          <a:p>
            <a:pPr algn="ctr"/>
            <a:endParaRPr lang="en-GB" sz="2800" i="1" dirty="0">
              <a:solidFill>
                <a:srgbClr val="FF0000"/>
              </a:solidFill>
            </a:endParaRPr>
          </a:p>
          <a:p>
            <a:pPr algn="ctr"/>
            <a:r>
              <a:rPr lang="en-GB" sz="2800" b="0" i="0" u="none" strike="noStrike" dirty="0">
                <a:solidFill>
                  <a:srgbClr val="212121"/>
                </a:solidFill>
                <a:effectLst/>
                <a:latin typeface="-apple-system"/>
              </a:rPr>
              <a:t>We are positive and kind. We have fun, work hard and be the best we can be! </a:t>
            </a:r>
            <a:endParaRPr lang="en-GB" sz="2800" i="1" dirty="0">
              <a:solidFill>
                <a:srgbClr val="FF0000"/>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2431435"/>
          </a:xfrm>
          <a:prstGeom prst="rect">
            <a:avLst/>
          </a:prstGeom>
          <a:noFill/>
        </p:spPr>
        <p:txBody>
          <a:bodyPr wrap="square" rtlCol="0">
            <a:spAutoFit/>
          </a:bodyPr>
          <a:lstStyle/>
          <a:p>
            <a:pPr algn="ctr"/>
            <a:r>
              <a:rPr lang="en-US" sz="3600" u="sng" dirty="0">
                <a:solidFill>
                  <a:srgbClr val="FF0000"/>
                </a:solidFill>
                <a:latin typeface="+mj-lt"/>
              </a:rPr>
              <a:t>Equipment</a:t>
            </a:r>
          </a:p>
          <a:p>
            <a:endParaRPr lang="en-US" sz="3200" dirty="0">
              <a:solidFill>
                <a:srgbClr val="FF0000"/>
              </a:solidFill>
              <a:latin typeface="+mj-lt"/>
            </a:endParaRPr>
          </a:p>
          <a:p>
            <a:pPr marL="171450" indent="-171450" algn="ctr">
              <a:buFontTx/>
              <a:buChar char="-"/>
            </a:pPr>
            <a:r>
              <a:rPr lang="en-GB" sz="2400" dirty="0">
                <a:latin typeface="+mj-lt"/>
              </a:rPr>
              <a:t>Book Bags (everyday)</a:t>
            </a:r>
          </a:p>
          <a:p>
            <a:pPr marL="171450" indent="-171450" algn="ctr">
              <a:buFontTx/>
              <a:buChar char="-"/>
            </a:pPr>
            <a:r>
              <a:rPr lang="en-GB" sz="2400" dirty="0">
                <a:latin typeface="+mj-lt"/>
              </a:rPr>
              <a:t>Water bottle (everyday) NO juice please</a:t>
            </a:r>
          </a:p>
          <a:p>
            <a:pPr marL="171450" indent="-171450" algn="ctr">
              <a:buFontTx/>
              <a:buChar char="-"/>
            </a:pPr>
            <a:r>
              <a:rPr lang="en-GB" sz="2400" dirty="0">
                <a:latin typeface="+mj-lt"/>
              </a:rPr>
              <a:t>Appropriate coat for the weather</a:t>
            </a:r>
          </a:p>
          <a:p>
            <a:pPr marL="171450" indent="-171450" algn="ctr">
              <a:buFontTx/>
              <a:buChar char="-"/>
            </a:pPr>
            <a:endParaRPr lang="en-GB" sz="1200" dirty="0">
              <a:latin typeface="+mj-lt"/>
            </a:endParaRPr>
          </a:p>
        </p:txBody>
      </p:sp>
    </p:spTree>
    <p:extLst>
      <p:ext uri="{BB962C8B-B14F-4D97-AF65-F5344CB8AC3E}">
        <p14:creationId xmlns:p14="http://schemas.microsoft.com/office/powerpoint/2010/main" val="3605568333"/>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2215</TotalTime>
  <Words>628</Words>
  <Application>Microsoft Office PowerPoint</Application>
  <PresentationFormat>On-screen Show (4:3)</PresentationFormat>
  <Paragraphs>129</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-apple-system</vt:lpstr>
      <vt:lpstr>Calibri</vt:lpstr>
      <vt:lpstr>Wingdings</vt:lpstr>
      <vt:lpstr>Composite</vt:lpstr>
      <vt:lpstr>Welcome to Saplings</vt:lpstr>
      <vt:lpstr>Outline of this session:  - to meet your child’s new class teacher - to share routines and expectations - information about how you can help support at home - how you can get in touch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XXXXXXXXXX</dc:title>
  <dc:creator>head teacher</dc:creator>
  <cp:lastModifiedBy>Head Teacher</cp:lastModifiedBy>
  <cp:revision>72</cp:revision>
  <dcterms:created xsi:type="dcterms:W3CDTF">2016-09-07T12:42:28Z</dcterms:created>
  <dcterms:modified xsi:type="dcterms:W3CDTF">2023-09-15T10:41:45Z</dcterms:modified>
</cp:coreProperties>
</file>