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90" r:id="rId4"/>
    <p:sldId id="291" r:id="rId5"/>
    <p:sldId id="281" r:id="rId6"/>
    <p:sldId id="285" r:id="rId7"/>
    <p:sldId id="286" r:id="rId8"/>
    <p:sldId id="265" r:id="rId9"/>
    <p:sldId id="277" r:id="rId10"/>
    <p:sldId id="267" r:id="rId11"/>
    <p:sldId id="284" r:id="rId12"/>
    <p:sldId id="283" r:id="rId13"/>
    <p:sldId id="287" r:id="rId14"/>
    <p:sldId id="275" r:id="rId15"/>
    <p:sldId id="262" r:id="rId16"/>
    <p:sldId id="288" r:id="rId17"/>
    <p:sldId id="280" r:id="rId18"/>
    <p:sldId id="263" r:id="rId19"/>
    <p:sldId id="2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109" d="100"/>
          <a:sy n="109" d="100"/>
        </p:scale>
        <p:origin x="17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13/09/2023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157247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18</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13/09/2023</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13/09/2023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13/09/2023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13/09/2023</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13/09/2023</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13/09/2023</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13/09/2023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13/09/2023</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13/09/2023</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13/09/2023</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13/09/2023</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13/09/2023</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smtClean="0"/>
              <a:t>September 2023</a:t>
            </a:r>
            <a:endParaRPr lang="en-GB" dirty="0"/>
          </a:p>
        </p:txBody>
      </p:sp>
      <p:sp>
        <p:nvSpPr>
          <p:cNvPr id="2" name="Title 1"/>
          <p:cNvSpPr>
            <a:spLocks noGrp="1"/>
          </p:cNvSpPr>
          <p:nvPr>
            <p:ph type="title"/>
          </p:nvPr>
        </p:nvSpPr>
        <p:spPr>
          <a:xfrm>
            <a:off x="179512" y="260648"/>
            <a:ext cx="6624736" cy="2133600"/>
          </a:xfrm>
        </p:spPr>
        <p:txBody>
          <a:bodyPr>
            <a:noAutofit/>
          </a:bodyPr>
          <a:lstStyle/>
          <a:p>
            <a:pPr algn="ctr"/>
            <a:r>
              <a:rPr lang="en-GB" sz="4800" b="1" dirty="0"/>
              <a:t>Welcome </a:t>
            </a:r>
            <a:r>
              <a:rPr lang="en-GB" sz="4800" b="1" dirty="0" smtClean="0"/>
              <a:t>to Little Acorns</a:t>
            </a:r>
            <a:r>
              <a:rPr lang="en-GB" sz="3200" dirty="0" smtClean="0"/>
              <a:t/>
            </a:r>
            <a:br>
              <a:rPr lang="en-GB" sz="3200" dirty="0" smtClean="0"/>
            </a:br>
            <a:endParaRPr lang="en-GB"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6588087-4457-4053-9099-3EE06D4A44EA}"/>
              </a:ext>
            </a:extLst>
          </p:cNvPr>
          <p:cNvPicPr>
            <a:picLocks noChangeAspect="1"/>
          </p:cNvPicPr>
          <p:nvPr/>
        </p:nvPicPr>
        <p:blipFill>
          <a:blip r:embed="rId3"/>
          <a:stretch>
            <a:fillRect/>
          </a:stretch>
        </p:blipFill>
        <p:spPr>
          <a:xfrm>
            <a:off x="2915816" y="2271754"/>
            <a:ext cx="954322" cy="1199282"/>
          </a:xfrm>
          <a:prstGeom prst="rect">
            <a:avLst/>
          </a:prstGeom>
        </p:spPr>
      </p:pic>
      <p:pic>
        <p:nvPicPr>
          <p:cNvPr id="6" name="Picture 5">
            <a:extLst>
              <a:ext uri="{FF2B5EF4-FFF2-40B4-BE49-F238E27FC236}">
                <a16:creationId xmlns:a16="http://schemas.microsoft.com/office/drawing/2014/main" id="{46588087-4457-4053-9099-3EE06D4A44EA}"/>
              </a:ext>
            </a:extLst>
          </p:cNvPr>
          <p:cNvPicPr>
            <a:picLocks noChangeAspect="1"/>
          </p:cNvPicPr>
          <p:nvPr/>
        </p:nvPicPr>
        <p:blipFill>
          <a:blip r:embed="rId3"/>
          <a:stretch>
            <a:fillRect/>
          </a:stretch>
        </p:blipFill>
        <p:spPr>
          <a:xfrm rot="20281273">
            <a:off x="2061602" y="2543565"/>
            <a:ext cx="814262" cy="1023271"/>
          </a:xfrm>
          <a:prstGeom prst="rect">
            <a:avLst/>
          </a:prstGeom>
        </p:spPr>
      </p:pic>
      <p:pic>
        <p:nvPicPr>
          <p:cNvPr id="7" name="Picture 6">
            <a:extLst>
              <a:ext uri="{FF2B5EF4-FFF2-40B4-BE49-F238E27FC236}">
                <a16:creationId xmlns:a16="http://schemas.microsoft.com/office/drawing/2014/main" id="{46588087-4457-4053-9099-3EE06D4A44EA}"/>
              </a:ext>
            </a:extLst>
          </p:cNvPr>
          <p:cNvPicPr>
            <a:picLocks noChangeAspect="1"/>
          </p:cNvPicPr>
          <p:nvPr/>
        </p:nvPicPr>
        <p:blipFill>
          <a:blip r:embed="rId3"/>
          <a:stretch>
            <a:fillRect/>
          </a:stretch>
        </p:blipFill>
        <p:spPr>
          <a:xfrm rot="1103048">
            <a:off x="3707001" y="2862507"/>
            <a:ext cx="765771" cy="962333"/>
          </a:xfrm>
          <a:prstGeom prst="rect">
            <a:avLst/>
          </a:prstGeom>
        </p:spPr>
      </p:pic>
    </p:spTree>
    <p:extLst>
      <p:ext uri="{BB962C8B-B14F-4D97-AF65-F5344CB8AC3E}">
        <p14:creationId xmlns:p14="http://schemas.microsoft.com/office/powerpoint/2010/main" val="42134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1015663"/>
          </a:xfrm>
          <a:prstGeom prst="rect">
            <a:avLst/>
          </a:prstGeom>
          <a:noFill/>
        </p:spPr>
        <p:txBody>
          <a:bodyPr wrap="square" rtlCol="0">
            <a:spAutoFit/>
          </a:bodyPr>
          <a:lstStyle/>
          <a:p>
            <a:pPr algn="ctr"/>
            <a:r>
              <a:rPr lang="en-US" sz="3600" u="sng" dirty="0" smtClean="0">
                <a:solidFill>
                  <a:srgbClr val="FF0000"/>
                </a:solidFill>
                <a:latin typeface="+mj-lt"/>
              </a:rPr>
              <a:t>Expectations</a:t>
            </a:r>
          </a:p>
          <a:p>
            <a:endParaRPr lang="en-US" sz="1200" dirty="0">
              <a:latin typeface="+mj-lt"/>
            </a:endParaRPr>
          </a:p>
          <a:p>
            <a:pPr algn="ctr"/>
            <a:endParaRPr lang="en-GB" sz="1200" dirty="0">
              <a:latin typeface="+mj-lt"/>
            </a:endParaRPr>
          </a:p>
        </p:txBody>
      </p:sp>
      <p:sp>
        <p:nvSpPr>
          <p:cNvPr id="4" name="TextBox 3"/>
          <p:cNvSpPr txBox="1"/>
          <p:nvPr/>
        </p:nvSpPr>
        <p:spPr>
          <a:xfrm>
            <a:off x="608659" y="1185263"/>
            <a:ext cx="7848872" cy="2123658"/>
          </a:xfrm>
          <a:prstGeom prst="rect">
            <a:avLst/>
          </a:prstGeom>
          <a:noFill/>
        </p:spPr>
        <p:txBody>
          <a:bodyPr wrap="square" rtlCol="0">
            <a:spAutoFit/>
          </a:bodyPr>
          <a:lstStyle/>
          <a:p>
            <a:pPr algn="ctr"/>
            <a:r>
              <a:rPr lang="en-GB" sz="3200" b="1" dirty="0" smtClean="0">
                <a:latin typeface="Arial" panose="020B0604020202020204" pitchFamily="34" charset="0"/>
                <a:cs typeface="Arial" panose="020B0604020202020204" pitchFamily="34" charset="0"/>
              </a:rPr>
              <a:t>Our Little Acorns have big hearts and minds! We love learning, being kind and trying our best.</a:t>
            </a:r>
          </a:p>
          <a:p>
            <a:pPr algn="ctr"/>
            <a:endParaRPr lang="en-GB" i="1" dirty="0">
              <a:solidFill>
                <a:srgbClr val="FF0000"/>
              </a:solidFill>
            </a:endParaRPr>
          </a:p>
          <a:p>
            <a:pPr algn="ctr"/>
            <a:endParaRPr lang="en-GB" i="1" dirty="0">
              <a:solidFill>
                <a:srgbClr val="FF0000"/>
              </a:solidFill>
            </a:endParaRPr>
          </a:p>
        </p:txBody>
      </p:sp>
      <p:pic>
        <p:nvPicPr>
          <p:cNvPr id="5" name="Picture 4">
            <a:extLst>
              <a:ext uri="{FF2B5EF4-FFF2-40B4-BE49-F238E27FC236}">
                <a16:creationId xmlns:a16="http://schemas.microsoft.com/office/drawing/2014/main" id="{46588087-4457-4053-9099-3EE06D4A44EA}"/>
              </a:ext>
            </a:extLst>
          </p:cNvPr>
          <p:cNvPicPr>
            <a:picLocks noChangeAspect="1"/>
          </p:cNvPicPr>
          <p:nvPr/>
        </p:nvPicPr>
        <p:blipFill>
          <a:blip r:embed="rId2"/>
          <a:stretch>
            <a:fillRect/>
          </a:stretch>
        </p:blipFill>
        <p:spPr>
          <a:xfrm>
            <a:off x="2123728" y="3548964"/>
            <a:ext cx="954322" cy="1199282"/>
          </a:xfrm>
          <a:prstGeom prst="rect">
            <a:avLst/>
          </a:prstGeom>
        </p:spPr>
      </p:pic>
      <p:pic>
        <p:nvPicPr>
          <p:cNvPr id="3" name="Picture 2"/>
          <p:cNvPicPr>
            <a:picLocks noChangeAspect="1"/>
          </p:cNvPicPr>
          <p:nvPr/>
        </p:nvPicPr>
        <p:blipFill>
          <a:blip r:embed="rId3"/>
          <a:stretch>
            <a:fillRect/>
          </a:stretch>
        </p:blipFill>
        <p:spPr>
          <a:xfrm>
            <a:off x="4533095" y="3284984"/>
            <a:ext cx="2990850" cy="26289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208912" cy="6124754"/>
          </a:xfrm>
          <a:prstGeom prst="rect">
            <a:avLst/>
          </a:prstGeom>
          <a:noFill/>
        </p:spPr>
        <p:txBody>
          <a:bodyPr wrap="square" rtlCol="0">
            <a:spAutoFit/>
          </a:bodyPr>
          <a:lstStyle/>
          <a:p>
            <a:pPr algn="ctr"/>
            <a:r>
              <a:rPr lang="en-US" sz="3600" u="sng" dirty="0" smtClean="0">
                <a:solidFill>
                  <a:srgbClr val="FF0000"/>
                </a:solidFill>
                <a:latin typeface="+mj-lt"/>
              </a:rPr>
              <a:t>Equipment</a:t>
            </a:r>
          </a:p>
          <a:p>
            <a:pPr algn="ctr"/>
            <a:endParaRPr lang="en-US" i="1" dirty="0" smtClean="0">
              <a:solidFill>
                <a:srgbClr val="FF0000"/>
              </a:solidFill>
              <a:latin typeface="+mj-lt"/>
            </a:endParaRPr>
          </a:p>
          <a:p>
            <a:pPr marL="285750" indent="-285750">
              <a:buFont typeface="Arial" panose="020B0604020202020204" pitchFamily="34" charset="0"/>
              <a:buChar char="•"/>
            </a:pPr>
            <a:r>
              <a:rPr lang="en-US" sz="2000" dirty="0" smtClean="0"/>
              <a:t>Book </a:t>
            </a:r>
            <a:r>
              <a:rPr lang="en-US" sz="2000" dirty="0"/>
              <a:t>bag </a:t>
            </a:r>
            <a:r>
              <a:rPr lang="en-US" sz="2000" b="1" u="sng" dirty="0"/>
              <a:t>every day </a:t>
            </a:r>
            <a:r>
              <a:rPr lang="en-US" sz="2000" dirty="0"/>
              <a:t>– it is the best way to transport letters, pictures and reading books.</a:t>
            </a:r>
          </a:p>
          <a:p>
            <a:pPr marL="285750" indent="-285750">
              <a:buFont typeface="Arial" panose="020B0604020202020204" pitchFamily="34" charset="0"/>
              <a:buChar char="•"/>
            </a:pPr>
            <a:r>
              <a:rPr lang="en-US" sz="2000" dirty="0"/>
              <a:t>Reading book </a:t>
            </a:r>
            <a:r>
              <a:rPr lang="en-US" sz="2000" b="1" u="sng" dirty="0"/>
              <a:t>every day </a:t>
            </a:r>
            <a:r>
              <a:rPr lang="en-US" sz="2000" dirty="0"/>
              <a:t>– this will be changed on </a:t>
            </a:r>
            <a:r>
              <a:rPr lang="en-US" sz="2000" dirty="0" smtClean="0"/>
              <a:t>a regular day </a:t>
            </a:r>
            <a:r>
              <a:rPr lang="en-US" sz="2000" dirty="0"/>
              <a:t>each week (you will be advised of </a:t>
            </a:r>
            <a:r>
              <a:rPr lang="en-US" sz="2000" dirty="0" smtClean="0"/>
              <a:t>this when we start to send books home in the next week or so).</a:t>
            </a:r>
            <a:endParaRPr lang="en-US" sz="2000" dirty="0"/>
          </a:p>
          <a:p>
            <a:pPr marL="285750" indent="-285750">
              <a:buFont typeface="Arial" panose="020B0604020202020204" pitchFamily="34" charset="0"/>
              <a:buChar char="•"/>
            </a:pPr>
            <a:r>
              <a:rPr lang="en-US" sz="2000" dirty="0"/>
              <a:t>Spare underwear – please remember to send in a fresh, clean set if your child had an accident the day before and have used their spare set.</a:t>
            </a:r>
          </a:p>
          <a:p>
            <a:pPr marL="285750" indent="-285750">
              <a:buFont typeface="Arial" panose="020B0604020202020204" pitchFamily="34" charset="0"/>
              <a:buChar char="•"/>
            </a:pPr>
            <a:r>
              <a:rPr lang="en-US" sz="2000" dirty="0"/>
              <a:t>PE kit – this stays in school all the time and will be sent home every half term for washing and checking for size.</a:t>
            </a:r>
          </a:p>
          <a:p>
            <a:pPr marL="285750" indent="-285750">
              <a:buFont typeface="Arial" panose="020B0604020202020204" pitchFamily="34" charset="0"/>
              <a:buChar char="•"/>
            </a:pPr>
            <a:r>
              <a:rPr lang="en-US" sz="2000" dirty="0"/>
              <a:t>Water bottle every day – filled with fresh water (not juice thank you).</a:t>
            </a:r>
          </a:p>
          <a:p>
            <a:pPr marL="285750" indent="-285750">
              <a:buFont typeface="Arial" panose="020B0604020202020204" pitchFamily="34" charset="0"/>
              <a:buChar char="•"/>
            </a:pPr>
            <a:r>
              <a:rPr lang="en-US" sz="2000" dirty="0"/>
              <a:t>Coat appropriate for the weather – we do play out in all weathers!</a:t>
            </a:r>
          </a:p>
          <a:p>
            <a:pPr marL="285750" indent="-285750">
              <a:buFont typeface="Arial" panose="020B0604020202020204" pitchFamily="34" charset="0"/>
              <a:buChar char="•"/>
            </a:pPr>
            <a:r>
              <a:rPr lang="en-US" sz="2000" dirty="0"/>
              <a:t>Wellies – to be kept in school please.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3600" b="1" u="sng" dirty="0"/>
              <a:t>Nothing else!</a:t>
            </a:r>
          </a:p>
          <a:p>
            <a:pPr algn="ctr"/>
            <a:endParaRPr lang="en-US" i="1" dirty="0" smtClean="0">
              <a:solidFill>
                <a:srgbClr val="FF0000"/>
              </a:solidFill>
              <a:latin typeface="+mj-lt"/>
            </a:endParaRPr>
          </a:p>
          <a:p>
            <a:endParaRPr lang="en-US" sz="1200" dirty="0">
              <a:latin typeface="+mj-lt"/>
            </a:endParaRPr>
          </a:p>
          <a:p>
            <a:pPr algn="ctr"/>
            <a:endParaRPr lang="en-GB" sz="1200" dirty="0">
              <a:latin typeface="+mj-lt"/>
            </a:endParaRPr>
          </a:p>
        </p:txBody>
      </p:sp>
    </p:spTree>
    <p:extLst>
      <p:ext uri="{BB962C8B-B14F-4D97-AF65-F5344CB8AC3E}">
        <p14:creationId xmlns:p14="http://schemas.microsoft.com/office/powerpoint/2010/main" val="3605568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90381"/>
            <a:ext cx="8352928" cy="646331"/>
          </a:xfrm>
          <a:prstGeom prst="rect">
            <a:avLst/>
          </a:prstGeom>
          <a:noFill/>
        </p:spPr>
        <p:txBody>
          <a:bodyPr wrap="square" rtlCol="0">
            <a:spAutoFit/>
          </a:bodyPr>
          <a:lstStyle/>
          <a:p>
            <a:pPr algn="ctr"/>
            <a:r>
              <a:rPr lang="en-GB" sz="3600" u="sng" dirty="0" smtClean="0">
                <a:solidFill>
                  <a:srgbClr val="FF0000"/>
                </a:solidFill>
              </a:rPr>
              <a:t>Curriculum Coverage</a:t>
            </a:r>
          </a:p>
        </p:txBody>
      </p:sp>
      <p:pic>
        <p:nvPicPr>
          <p:cNvPr id="3" name="Picture 2"/>
          <p:cNvPicPr>
            <a:picLocks noChangeAspect="1"/>
          </p:cNvPicPr>
          <p:nvPr/>
        </p:nvPicPr>
        <p:blipFill>
          <a:blip r:embed="rId2"/>
          <a:stretch>
            <a:fillRect/>
          </a:stretch>
        </p:blipFill>
        <p:spPr>
          <a:xfrm>
            <a:off x="0" y="836712"/>
            <a:ext cx="8816959" cy="5717704"/>
          </a:xfrm>
          <a:prstGeom prst="rect">
            <a:avLst/>
          </a:prstGeom>
        </p:spPr>
      </p:pic>
    </p:spTree>
    <p:extLst>
      <p:ext uri="{BB962C8B-B14F-4D97-AF65-F5344CB8AC3E}">
        <p14:creationId xmlns:p14="http://schemas.microsoft.com/office/powerpoint/2010/main" val="1938932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793" y="332656"/>
            <a:ext cx="9016892" cy="6044957"/>
          </a:xfrm>
          <a:prstGeom prst="rect">
            <a:avLst/>
          </a:prstGeom>
        </p:spPr>
      </p:pic>
    </p:spTree>
    <p:extLst>
      <p:ext uri="{BB962C8B-B14F-4D97-AF65-F5344CB8AC3E}">
        <p14:creationId xmlns:p14="http://schemas.microsoft.com/office/powerpoint/2010/main" val="1918212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6124754"/>
          </a:xfrm>
          <a:prstGeom prst="rect">
            <a:avLst/>
          </a:prstGeom>
          <a:noFill/>
        </p:spPr>
        <p:txBody>
          <a:bodyPr wrap="square" rtlCol="0">
            <a:spAutoFit/>
          </a:bodyPr>
          <a:lstStyle/>
          <a:p>
            <a:pPr algn="ctr"/>
            <a:r>
              <a:rPr lang="en-GB" sz="4000" u="sng" dirty="0" smtClean="0">
                <a:solidFill>
                  <a:srgbClr val="FF0000"/>
                </a:solidFill>
              </a:rPr>
              <a:t>Homework</a:t>
            </a:r>
          </a:p>
          <a:p>
            <a:pPr algn="ctr"/>
            <a:r>
              <a:rPr lang="en-GB" sz="2400" b="1" u="sng" dirty="0"/>
              <a:t>Reading and phonics.</a:t>
            </a:r>
            <a:endParaRPr lang="en-GB" sz="2400" dirty="0"/>
          </a:p>
          <a:p>
            <a:pPr algn="ctr"/>
            <a:r>
              <a:rPr lang="en-GB" sz="2400" b="1" u="sng" dirty="0" smtClean="0"/>
              <a:t>Please </a:t>
            </a:r>
            <a:r>
              <a:rPr lang="en-GB" sz="2400" b="1" u="sng" dirty="0"/>
              <a:t>read daily at home if you can</a:t>
            </a:r>
            <a:r>
              <a:rPr lang="en-GB" sz="2400" b="1" u="sng" dirty="0" smtClean="0"/>
              <a:t>!</a:t>
            </a:r>
          </a:p>
          <a:p>
            <a:pPr algn="ctr"/>
            <a:r>
              <a:rPr lang="en-GB" sz="1600" dirty="0" smtClean="0"/>
              <a:t>When your child starts to bring home a reading book please hear them read it every day (or as often as you can). </a:t>
            </a:r>
          </a:p>
          <a:p>
            <a:pPr algn="ctr"/>
            <a:r>
              <a:rPr lang="en-GB" sz="1600" dirty="0" smtClean="0"/>
              <a:t>Read lots and lots of other books to and with them as much as you possibly can! We send home a different “sharing” book from our class library every week. This is a book that your child has chosen from our selection in class specifically because they want to share it with their families at home. Please show your child how much you enjoy reading their choice of book </a:t>
            </a:r>
            <a:r>
              <a:rPr lang="en-GB" sz="2400" b="1" u="sng" dirty="0" smtClean="0"/>
              <a:t>to</a:t>
            </a:r>
            <a:r>
              <a:rPr lang="en-GB" sz="1600" dirty="0" smtClean="0"/>
              <a:t> them.</a:t>
            </a:r>
          </a:p>
          <a:p>
            <a:pPr algn="ctr"/>
            <a:endParaRPr lang="en-GB" sz="1600" dirty="0"/>
          </a:p>
          <a:p>
            <a:r>
              <a:rPr lang="en-GB" sz="2400" dirty="0"/>
              <a:t>Phonics books </a:t>
            </a:r>
            <a:r>
              <a:rPr lang="en-GB" sz="2400" dirty="0" smtClean="0"/>
              <a:t>will </a:t>
            </a:r>
            <a:r>
              <a:rPr lang="en-GB" sz="2400" dirty="0"/>
              <a:t>be sent home with weekly phonics for you to practise with your child. These should be returned every </a:t>
            </a:r>
            <a:r>
              <a:rPr lang="en-GB" sz="2400" dirty="0" smtClean="0"/>
              <a:t>Friday </a:t>
            </a:r>
            <a:r>
              <a:rPr lang="en-GB" sz="2400" dirty="0"/>
              <a:t>for new sounds to be added.</a:t>
            </a:r>
          </a:p>
          <a:p>
            <a:pPr algn="ctr"/>
            <a:endParaRPr lang="en-GB" sz="2400" dirty="0"/>
          </a:p>
          <a:p>
            <a:pPr algn="ctr"/>
            <a:r>
              <a:rPr lang="en-GB" sz="2400" dirty="0">
                <a:solidFill>
                  <a:srgbClr val="FF0000"/>
                </a:solidFill>
              </a:rPr>
              <a:t>To find out more about how to help your child with early reading skills please attend our phonics workshop on</a:t>
            </a:r>
            <a:r>
              <a:rPr lang="en-GB" sz="2400" dirty="0" smtClean="0">
                <a:solidFill>
                  <a:srgbClr val="FF0000"/>
                </a:solidFill>
              </a:rPr>
              <a:t>:</a:t>
            </a:r>
          </a:p>
          <a:p>
            <a:pPr algn="ctr"/>
            <a:r>
              <a:rPr lang="en-GB" sz="2400" smtClean="0">
                <a:solidFill>
                  <a:srgbClr val="FF0000"/>
                </a:solidFill>
              </a:rPr>
              <a:t>Wednesday 27</a:t>
            </a:r>
            <a:r>
              <a:rPr lang="en-GB" sz="2400" baseline="30000" smtClean="0">
                <a:solidFill>
                  <a:srgbClr val="FF0000"/>
                </a:solidFill>
              </a:rPr>
              <a:t>th</a:t>
            </a:r>
            <a:r>
              <a:rPr lang="en-GB" sz="2400" smtClean="0">
                <a:solidFill>
                  <a:srgbClr val="FF0000"/>
                </a:solidFill>
              </a:rPr>
              <a:t> </a:t>
            </a:r>
            <a:r>
              <a:rPr lang="en-GB" sz="2400" dirty="0" smtClean="0">
                <a:solidFill>
                  <a:srgbClr val="FF0000"/>
                </a:solidFill>
              </a:rPr>
              <a:t>September </a:t>
            </a:r>
            <a:r>
              <a:rPr lang="en-GB" sz="2400" smtClean="0">
                <a:solidFill>
                  <a:srgbClr val="FF0000"/>
                </a:solidFill>
              </a:rPr>
              <a:t>at 6.00pm</a:t>
            </a:r>
            <a:endParaRPr lang="en-GB" sz="2800" dirty="0">
              <a:solidFill>
                <a:srgbClr val="FF0000"/>
              </a:solidFill>
            </a:endParaRPr>
          </a:p>
          <a:p>
            <a:endParaRPr lang="en-GB"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a:t>
            </a:r>
            <a:r>
              <a:rPr lang="en-GB" sz="3600" u="sng" dirty="0" smtClean="0">
                <a:solidFill>
                  <a:srgbClr val="FF0000"/>
                </a:solidFill>
              </a:rPr>
              <a:t>help</a:t>
            </a:r>
            <a:endParaRPr lang="en-GB" sz="3600" u="sng" dirty="0">
              <a:solidFill>
                <a:srgbClr val="FF0000"/>
              </a:solidFill>
            </a:endParaRP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a:t>
            </a:r>
            <a:r>
              <a:rPr lang="en-GB" sz="2800" dirty="0" smtClean="0"/>
              <a:t>with </a:t>
            </a:r>
            <a:r>
              <a:rPr lang="en-GB" sz="2800" dirty="0"/>
              <a:t>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a:t>
            </a:r>
            <a:r>
              <a:rPr lang="en-GB" sz="2800" dirty="0" smtClean="0"/>
              <a:t>child – every day please!</a:t>
            </a:r>
            <a:endParaRPr lang="en-GB" sz="2800" dirty="0"/>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a:t>
            </a:r>
            <a:r>
              <a:rPr lang="en-GB" sz="3600" u="sng" dirty="0" smtClean="0">
                <a:solidFill>
                  <a:srgbClr val="FF0000"/>
                </a:solidFill>
              </a:rPr>
              <a:t>help</a:t>
            </a:r>
            <a:endParaRPr lang="en-GB" sz="3600" u="sng" dirty="0">
              <a:solidFill>
                <a:srgbClr val="FF0000"/>
              </a:solidFill>
            </a:endParaRPr>
          </a:p>
        </p:txBody>
      </p:sp>
      <p:sp>
        <p:nvSpPr>
          <p:cNvPr id="5" name="TextBox 4"/>
          <p:cNvSpPr txBox="1"/>
          <p:nvPr/>
        </p:nvSpPr>
        <p:spPr>
          <a:xfrm>
            <a:off x="647564" y="1356057"/>
            <a:ext cx="7632848" cy="523220"/>
          </a:xfrm>
          <a:prstGeom prst="rect">
            <a:avLst/>
          </a:prstGeom>
          <a:noFill/>
        </p:spPr>
        <p:txBody>
          <a:bodyPr wrap="square" rtlCol="0">
            <a:spAutoFit/>
          </a:bodyPr>
          <a:lstStyle/>
          <a:p>
            <a:pPr algn="ctr"/>
            <a:endParaRPr lang="en-GB" sz="2800" dirty="0"/>
          </a:p>
        </p:txBody>
      </p:sp>
      <p:sp>
        <p:nvSpPr>
          <p:cNvPr id="6" name="TextBox 5"/>
          <p:cNvSpPr txBox="1"/>
          <p:nvPr/>
        </p:nvSpPr>
        <p:spPr>
          <a:xfrm>
            <a:off x="467544" y="2060848"/>
            <a:ext cx="7812868" cy="523220"/>
          </a:xfrm>
          <a:prstGeom prst="rect">
            <a:avLst/>
          </a:prstGeom>
          <a:noFill/>
        </p:spPr>
        <p:txBody>
          <a:bodyPr wrap="square" rtlCol="0">
            <a:spAutoFit/>
          </a:bodyPr>
          <a:lstStyle/>
          <a:p>
            <a:pPr algn="ctr"/>
            <a:endParaRPr lang="en-GB" sz="2800" dirty="0"/>
          </a:p>
        </p:txBody>
      </p:sp>
      <p:sp>
        <p:nvSpPr>
          <p:cNvPr id="7" name="TextBox 6"/>
          <p:cNvSpPr txBox="1"/>
          <p:nvPr/>
        </p:nvSpPr>
        <p:spPr>
          <a:xfrm>
            <a:off x="251520" y="2708920"/>
            <a:ext cx="8424936" cy="523220"/>
          </a:xfrm>
          <a:prstGeom prst="rect">
            <a:avLst/>
          </a:prstGeom>
          <a:noFill/>
        </p:spPr>
        <p:txBody>
          <a:bodyPr wrap="square" rtlCol="0">
            <a:spAutoFit/>
          </a:bodyPr>
          <a:lstStyle/>
          <a:p>
            <a:pPr algn="ctr"/>
            <a:endParaRPr lang="en-GB" sz="2800" dirty="0"/>
          </a:p>
        </p:txBody>
      </p:sp>
      <p:sp>
        <p:nvSpPr>
          <p:cNvPr id="9" name="TextBox 8"/>
          <p:cNvSpPr txBox="1"/>
          <p:nvPr/>
        </p:nvSpPr>
        <p:spPr>
          <a:xfrm>
            <a:off x="0" y="3787879"/>
            <a:ext cx="8427759" cy="523220"/>
          </a:xfrm>
          <a:prstGeom prst="rect">
            <a:avLst/>
          </a:prstGeom>
          <a:noFill/>
        </p:spPr>
        <p:txBody>
          <a:bodyPr wrap="square" rtlCol="0">
            <a:spAutoFit/>
          </a:bodyPr>
          <a:lstStyle/>
          <a:p>
            <a:pPr algn="ctr"/>
            <a:endParaRPr lang="en-GB" sz="2800" dirty="0"/>
          </a:p>
        </p:txBody>
      </p:sp>
      <p:sp>
        <p:nvSpPr>
          <p:cNvPr id="10" name="TextBox 9"/>
          <p:cNvSpPr txBox="1"/>
          <p:nvPr/>
        </p:nvSpPr>
        <p:spPr>
          <a:xfrm>
            <a:off x="254344" y="4710690"/>
            <a:ext cx="8489602" cy="523220"/>
          </a:xfrm>
          <a:prstGeom prst="rect">
            <a:avLst/>
          </a:prstGeom>
          <a:noFill/>
        </p:spPr>
        <p:txBody>
          <a:bodyPr wrap="square" rtlCol="0">
            <a:spAutoFit/>
          </a:bodyPr>
          <a:lstStyle/>
          <a:p>
            <a:pPr algn="ctr"/>
            <a:endParaRPr lang="en-GB" sz="2800" dirty="0"/>
          </a:p>
        </p:txBody>
      </p:sp>
      <p:pic>
        <p:nvPicPr>
          <p:cNvPr id="2" name="Picture 1"/>
          <p:cNvPicPr>
            <a:picLocks noChangeAspect="1"/>
          </p:cNvPicPr>
          <p:nvPr/>
        </p:nvPicPr>
        <p:blipFill>
          <a:blip r:embed="rId3"/>
          <a:stretch>
            <a:fillRect/>
          </a:stretch>
        </p:blipFill>
        <p:spPr>
          <a:xfrm>
            <a:off x="1763688" y="1772816"/>
            <a:ext cx="5164591" cy="2213396"/>
          </a:xfrm>
          <a:prstGeom prst="rect">
            <a:avLst/>
          </a:prstGeom>
        </p:spPr>
      </p:pic>
    </p:spTree>
    <p:extLst>
      <p:ext uri="{BB962C8B-B14F-4D97-AF65-F5344CB8AC3E}">
        <p14:creationId xmlns:p14="http://schemas.microsoft.com/office/powerpoint/2010/main" val="28215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endCondLst>
                                    <p:cond evt="begin" delay="0">
                                      <p:tn val="19"/>
                                    </p:cond>
                                  </p:end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smtClean="0">
                <a:solidFill>
                  <a:srgbClr val="FF0000"/>
                </a:solidFill>
              </a:rPr>
              <a:t>Medical/health needs</a:t>
            </a:r>
          </a:p>
          <a:p>
            <a:endParaRPr lang="en-US" sz="2800" b="1" u="sng" dirty="0"/>
          </a:p>
          <a:p>
            <a:r>
              <a:rPr lang="en-US" sz="2800" dirty="0" smtClean="0"/>
              <a:t>We hold a medical and health care needs register in school and this is treated with the strictest of confidence.</a:t>
            </a:r>
          </a:p>
          <a:p>
            <a:endParaRPr lang="en-US" sz="2800" dirty="0"/>
          </a:p>
          <a:p>
            <a:r>
              <a:rPr lang="en-US" sz="2800" dirty="0" smtClean="0"/>
              <a:t>If your child has a medical need that we don’t know about, or if these needs change, please let us know as soon as possible. Please also make sure in date medication is sent into school. </a:t>
            </a:r>
          </a:p>
          <a:p>
            <a:endParaRPr lang="en-US" sz="2800" dirty="0"/>
          </a:p>
          <a:p>
            <a:r>
              <a:rPr lang="en-US" sz="2800" dirty="0" smtClean="0"/>
              <a:t>To let us know, please email </a:t>
            </a:r>
            <a:r>
              <a:rPr lang="en-US" sz="2800" dirty="0" smtClean="0">
                <a:hlinkClick r:id="rId2"/>
              </a:rPr>
              <a:t>office@ripponden.calderdale.sch.uk</a:t>
            </a:r>
            <a:r>
              <a:rPr lang="en-US" sz="2800" dirty="0" smtClean="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smtClean="0"/>
              <a:t>We are delighted to be able to meet you face-to-face today. Please do ask if you have any questions. </a:t>
            </a:r>
          </a:p>
          <a:p>
            <a:pPr algn="ctr"/>
            <a:endParaRPr lang="en-US" sz="2800" dirty="0"/>
          </a:p>
          <a:p>
            <a:pPr algn="ctr"/>
            <a:r>
              <a:rPr lang="en-US" sz="2800" dirty="0" smtClean="0"/>
              <a:t>If you have any questions about any of this, please get in touch with the office:</a:t>
            </a:r>
          </a:p>
          <a:p>
            <a:pPr algn="ctr"/>
            <a:endParaRPr lang="en-US" sz="2800" dirty="0"/>
          </a:p>
          <a:p>
            <a:pPr algn="ctr"/>
            <a:r>
              <a:rPr lang="en-US" sz="2800" dirty="0" smtClean="0">
                <a:hlinkClick r:id="rId4"/>
              </a:rPr>
              <a:t>office@ripponden.calderdale.sch.uk</a:t>
            </a:r>
            <a:r>
              <a:rPr lang="en-US" sz="2800" dirty="0" smtClean="0"/>
              <a:t> </a:t>
            </a:r>
          </a:p>
          <a:p>
            <a:pPr algn="ctr"/>
            <a:endParaRPr lang="en-US" sz="2800" dirty="0"/>
          </a:p>
          <a:p>
            <a:pPr algn="ctr"/>
            <a:r>
              <a:rPr lang="en-US" sz="2800" dirty="0" smtClean="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908720"/>
            <a:ext cx="7992888" cy="6001643"/>
          </a:xfrm>
          <a:prstGeom prst="rect">
            <a:avLst/>
          </a:prstGeom>
          <a:noFill/>
        </p:spPr>
        <p:txBody>
          <a:bodyPr wrap="square" rtlCol="0">
            <a:spAutoFit/>
          </a:bodyPr>
          <a:lstStyle/>
          <a:p>
            <a:r>
              <a:rPr lang="en-GB" sz="4800" u="sng" dirty="0" smtClean="0">
                <a:solidFill>
                  <a:srgbClr val="FF0000"/>
                </a:solidFill>
              </a:rPr>
              <a:t>A couple of other things:</a:t>
            </a:r>
          </a:p>
          <a:p>
            <a:endParaRPr lang="en-GB" sz="4800" dirty="0"/>
          </a:p>
          <a:p>
            <a:pPr marL="285750" indent="-285750">
              <a:buFont typeface="Arial" panose="020B0604020202020204" pitchFamily="34" charset="0"/>
              <a:buChar char="•"/>
            </a:pPr>
            <a:r>
              <a:rPr lang="en-GB" sz="4800" dirty="0" smtClean="0"/>
              <a:t>Snack money</a:t>
            </a:r>
          </a:p>
          <a:p>
            <a:pPr marL="285750" indent="-285750">
              <a:buFont typeface="Arial" panose="020B0604020202020204" pitchFamily="34" charset="0"/>
              <a:buChar char="•"/>
            </a:pPr>
            <a:r>
              <a:rPr lang="en-US" sz="4800" dirty="0" smtClean="0"/>
              <a:t>Assemblies and certificates</a:t>
            </a:r>
          </a:p>
          <a:p>
            <a:pPr marL="285750" indent="-285750">
              <a:buFont typeface="Arial" panose="020B0604020202020204" pitchFamily="34" charset="0"/>
              <a:buChar char="•"/>
            </a:pPr>
            <a:r>
              <a:rPr lang="en-US" sz="4800" dirty="0" smtClean="0"/>
              <a:t>Wellies</a:t>
            </a:r>
            <a:endParaRPr lang="en-GB" sz="4800" dirty="0" smtClean="0"/>
          </a:p>
          <a:p>
            <a:pPr marL="285750" indent="-285750">
              <a:buFont typeface="Arial" panose="020B0604020202020204" pitchFamily="34" charset="0"/>
              <a:buChar char="•"/>
            </a:pPr>
            <a:r>
              <a:rPr lang="en-GB" sz="4800" dirty="0" smtClean="0"/>
              <a:t>Busy Bees</a:t>
            </a:r>
          </a:p>
          <a:p>
            <a:pPr marL="285750" indent="-285750">
              <a:buFont typeface="Arial" panose="020B0604020202020204" pitchFamily="34" charset="0"/>
              <a:buChar char="•"/>
            </a:pPr>
            <a:r>
              <a:rPr lang="en-US" sz="4800" dirty="0" smtClean="0"/>
              <a:t>Water bottles</a:t>
            </a:r>
          </a:p>
          <a:p>
            <a:pPr marL="285750" indent="-285750">
              <a:buFont typeface="Arial" panose="020B0604020202020204" pitchFamily="34" charset="0"/>
              <a:buChar char="•"/>
            </a:pPr>
            <a:r>
              <a:rPr lang="en-US" sz="4800" smtClean="0"/>
              <a:t>PTFA</a:t>
            </a:r>
            <a:endParaRPr lang="en-GB" sz="4800" dirty="0"/>
          </a:p>
        </p:txBody>
      </p:sp>
    </p:spTree>
    <p:extLst>
      <p:ext uri="{BB962C8B-B14F-4D97-AF65-F5344CB8AC3E}">
        <p14:creationId xmlns:p14="http://schemas.microsoft.com/office/powerpoint/2010/main" val="3905753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r>
              <a:rPr lang="en-GB" dirty="0"/>
              <a:t/>
            </a:r>
            <a:br>
              <a:rPr lang="en-GB" dirty="0"/>
            </a:br>
            <a:r>
              <a:rPr lang="en-GB" dirty="0"/>
              <a:t>- to meet your child’s new class </a:t>
            </a:r>
            <a:r>
              <a:rPr lang="en-GB" dirty="0" smtClean="0"/>
              <a:t>teacher</a:t>
            </a:r>
            <a:br>
              <a:rPr lang="en-GB" dirty="0" smtClean="0"/>
            </a:br>
            <a:r>
              <a:rPr lang="en-GB" dirty="0" smtClean="0"/>
              <a:t>- </a:t>
            </a:r>
            <a:r>
              <a:rPr lang="en-GB" dirty="0"/>
              <a:t>to share routines and expectations</a:t>
            </a:r>
            <a:br>
              <a:rPr lang="en-GB" dirty="0"/>
            </a:br>
            <a:r>
              <a:rPr lang="en-GB" dirty="0"/>
              <a:t>- information about how you can help support at </a:t>
            </a:r>
            <a:r>
              <a:rPr lang="en-GB" dirty="0" smtClean="0"/>
              <a:t>home</a:t>
            </a:r>
            <a:br>
              <a:rPr lang="en-GB" dirty="0" smtClean="0"/>
            </a:br>
            <a:r>
              <a:rPr lang="en-GB" dirty="0" smtClean="0"/>
              <a:t>- how you can get in touch with us</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6801862"/>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smtClean="0"/>
              <a:t>The school went through a very rigorous Ofsted inspection in April and retained our ‘Good’ judgement. </a:t>
            </a:r>
          </a:p>
          <a:p>
            <a:pPr algn="ctr"/>
            <a:endParaRPr lang="en-US" sz="2400" dirty="0"/>
          </a:p>
          <a:p>
            <a:pPr algn="ctr"/>
            <a:r>
              <a:rPr lang="en-US" sz="2400" dirty="0" smtClean="0"/>
              <a:t>In terms of data, the EYFS data is the strongest it has ever been and above local and national figures.</a:t>
            </a:r>
          </a:p>
          <a:p>
            <a:pPr algn="ctr"/>
            <a:endParaRPr lang="en-US" sz="2400" dirty="0"/>
          </a:p>
          <a:p>
            <a:pPr algn="ctr"/>
            <a:r>
              <a:rPr lang="en-US" sz="2400" dirty="0" smtClean="0"/>
              <a:t>Year 4 Multiplication scores were significantly above national figures. </a:t>
            </a:r>
          </a:p>
          <a:p>
            <a:pPr algn="ctr"/>
            <a:endParaRPr lang="en-US" sz="2400" dirty="0"/>
          </a:p>
          <a:p>
            <a:pPr algn="ctr"/>
            <a:r>
              <a:rPr lang="en-US" sz="2400" dirty="0" smtClean="0"/>
              <a:t>Outcomes at Key Stage 1 and Key Stage 2 are also very strong, with really good progress across Key Stage 1, and were at least in line with local and national figures and in some areas above. </a:t>
            </a:r>
          </a:p>
          <a:p>
            <a:pPr algn="ctr"/>
            <a:endParaRPr lang="en-US" sz="2400" dirty="0"/>
          </a:p>
          <a:p>
            <a:pPr algn="ctr"/>
            <a:r>
              <a:rPr lang="en-US" sz="2400" dirty="0" smtClean="0"/>
              <a:t>We are in a great position to build on these successes this year!</a:t>
            </a:r>
            <a:endParaRPr lang="en-GB" sz="2400" dirty="0"/>
          </a:p>
          <a:p>
            <a:pPr algn="ctr"/>
            <a:endParaRPr lang="en-GB" sz="3600" dirty="0">
              <a:solidFill>
                <a:srgbClr val="FF0000"/>
              </a:solidFill>
            </a:endParaRPr>
          </a:p>
        </p:txBody>
      </p:sp>
    </p:spTree>
    <p:extLst>
      <p:ext uri="{BB962C8B-B14F-4D97-AF65-F5344CB8AC3E}">
        <p14:creationId xmlns:p14="http://schemas.microsoft.com/office/powerpoint/2010/main" val="2924936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3631763"/>
          </a:xfrm>
          <a:prstGeom prst="rect">
            <a:avLst/>
          </a:prstGeom>
          <a:noFill/>
        </p:spPr>
        <p:txBody>
          <a:bodyPr wrap="square" rtlCol="0">
            <a:spAutoFit/>
          </a:bodyPr>
          <a:lstStyle/>
          <a:p>
            <a:pPr algn="ctr"/>
            <a:r>
              <a:rPr lang="en-GB" sz="3600" u="sng" dirty="0">
                <a:solidFill>
                  <a:srgbClr val="FF0000"/>
                </a:solidFill>
              </a:rPr>
              <a:t>School Priorities for </a:t>
            </a:r>
            <a:r>
              <a:rPr lang="en-GB" sz="3600" u="sng" dirty="0" smtClean="0">
                <a:solidFill>
                  <a:srgbClr val="FF0000"/>
                </a:solidFill>
              </a:rPr>
              <a:t>2023/24</a:t>
            </a:r>
            <a:endParaRPr lang="en-GB" sz="3600" u="sng" dirty="0">
              <a:solidFill>
                <a:srgbClr val="FF0000"/>
              </a:solidFill>
            </a:endParaRPr>
          </a:p>
          <a:p>
            <a:pPr algn="ctr"/>
            <a:endParaRPr lang="en-GB" sz="2600" u="sng" dirty="0">
              <a:solidFill>
                <a:srgbClr val="FF0000"/>
              </a:solidFill>
            </a:endParaRPr>
          </a:p>
          <a:p>
            <a:pPr marL="457200" indent="-457200">
              <a:buFontTx/>
              <a:buChar char="-"/>
            </a:pPr>
            <a:r>
              <a:rPr lang="en-US" sz="2600" dirty="0"/>
              <a:t>To continue to improve writing outcomes for all children.</a:t>
            </a:r>
          </a:p>
          <a:p>
            <a:pPr marL="457200" indent="-457200">
              <a:buFontTx/>
              <a:buChar char="-"/>
            </a:pPr>
            <a:r>
              <a:rPr lang="en-US" sz="2600" dirty="0"/>
              <a:t>To develop oracy across the school.</a:t>
            </a:r>
            <a:endParaRPr lang="en-GB" sz="2600" dirty="0"/>
          </a:p>
          <a:p>
            <a:pPr marL="457200" indent="-457200">
              <a:buFontTx/>
              <a:buChar char="-"/>
            </a:pPr>
            <a:r>
              <a:rPr lang="en-GB" sz="2600" dirty="0" smtClean="0"/>
              <a:t>To </a:t>
            </a:r>
            <a:r>
              <a:rPr lang="en-US" sz="2600" dirty="0" smtClean="0"/>
              <a:t>refine the mapping and development of the foundation subjects.</a:t>
            </a:r>
            <a:endParaRPr lang="en-US" sz="26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31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7030" y="239803"/>
            <a:ext cx="8568952" cy="646331"/>
          </a:xfrm>
          <a:prstGeom prst="rect">
            <a:avLst/>
          </a:prstGeom>
          <a:noFill/>
        </p:spPr>
        <p:txBody>
          <a:bodyPr wrap="square" rtlCol="0">
            <a:spAutoFit/>
          </a:bodyPr>
          <a:lstStyle/>
          <a:p>
            <a:pPr algn="ctr"/>
            <a:r>
              <a:rPr lang="en-GB" sz="3600" u="sng" dirty="0" smtClean="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1B11FB15-D1AD-4CA4-93D7-E994F73FC99B}"/>
              </a:ext>
            </a:extLst>
          </p:cNvPr>
          <p:cNvSpPr txBox="1"/>
          <p:nvPr/>
        </p:nvSpPr>
        <p:spPr>
          <a:xfrm>
            <a:off x="9600" y="3356992"/>
            <a:ext cx="2304256" cy="1434816"/>
          </a:xfrm>
          <a:prstGeom prst="rect">
            <a:avLst/>
          </a:prstGeom>
          <a:noFill/>
        </p:spPr>
        <p:txBody>
          <a:bodyPr wrap="square">
            <a:spAutoFit/>
          </a:bodyPr>
          <a:lstStyle/>
          <a:p>
            <a:pPr algn="ctr">
              <a:lnSpc>
                <a:spcPct val="107000"/>
              </a:lnSpc>
              <a:spcAft>
                <a:spcPts val="800"/>
              </a:spcAft>
            </a:pPr>
            <a:r>
              <a:rPr lang="en-US" sz="1600" u="sng" dirty="0" err="1">
                <a:effectLst/>
                <a:latin typeface="Arial" panose="020B0604020202020204" pitchFamily="34" charset="0"/>
                <a:ea typeface="Calibri" panose="020F0502020204030204" pitchFamily="34" charset="0"/>
                <a:cs typeface="Arial" panose="020B0604020202020204" pitchFamily="34" charset="0"/>
              </a:rPr>
              <a:t>Mrs</a:t>
            </a:r>
            <a:r>
              <a:rPr lang="en-US" sz="1600" u="sng" dirty="0">
                <a:effectLst/>
                <a:latin typeface="Arial" panose="020B0604020202020204" pitchFamily="34" charset="0"/>
                <a:ea typeface="Calibri" panose="020F0502020204030204" pitchFamily="34" charset="0"/>
                <a:cs typeface="Arial" panose="020B0604020202020204" pitchFamily="34" charset="0"/>
              </a:rPr>
              <a:t> Jude Kenny</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Class</a:t>
            </a:r>
            <a:r>
              <a:rPr lang="en-US" sz="1600" dirty="0">
                <a:effectLst/>
                <a:latin typeface="Arial" panose="020B0604020202020204" pitchFamily="34" charset="0"/>
                <a:ea typeface="Calibri" panose="020F0502020204030204" pitchFamily="34" charset="0"/>
                <a:cs typeface="Arial" panose="020B0604020202020204" pitchFamily="34" charset="0"/>
              </a:rPr>
              <a:t> Teacher</a:t>
            </a:r>
          </a:p>
          <a:p>
            <a:pPr algn="ct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and</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Assistant Headteacher</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6D9C726-CD30-4F59-AF1E-B2D50BB53991}"/>
              </a:ext>
            </a:extLst>
          </p:cNvPr>
          <p:cNvSpPr txBox="1"/>
          <p:nvPr/>
        </p:nvSpPr>
        <p:spPr>
          <a:xfrm>
            <a:off x="1653490" y="1939477"/>
            <a:ext cx="3002212" cy="702693"/>
          </a:xfrm>
          <a:prstGeom prst="rect">
            <a:avLst/>
          </a:prstGeom>
          <a:noFill/>
        </p:spPr>
        <p:txBody>
          <a:bodyPr wrap="square">
            <a:spAutoFit/>
          </a:bodyPr>
          <a:lstStyle/>
          <a:p>
            <a:pPr algn="ctr">
              <a:lnSpc>
                <a:spcPct val="107000"/>
              </a:lnSpc>
              <a:spcAft>
                <a:spcPts val="800"/>
              </a:spcAft>
            </a:pPr>
            <a:r>
              <a:rPr lang="en-US" sz="1600" u="sng" dirty="0" err="1">
                <a:effectLst/>
                <a:latin typeface="Arial" panose="020B0604020202020204" pitchFamily="34" charset="0"/>
                <a:ea typeface="Calibri" panose="020F0502020204030204" pitchFamily="34" charset="0"/>
                <a:cs typeface="Arial" panose="020B0604020202020204" pitchFamily="34" charset="0"/>
              </a:rPr>
              <a:t>Mrs</a:t>
            </a:r>
            <a:r>
              <a:rPr lang="en-US" sz="1600" u="sng" dirty="0">
                <a:effectLst/>
                <a:latin typeface="Arial" panose="020B0604020202020204" pitchFamily="34" charset="0"/>
                <a:ea typeface="Calibri" panose="020F0502020204030204" pitchFamily="34" charset="0"/>
                <a:cs typeface="Arial" panose="020B0604020202020204" pitchFamily="34" charset="0"/>
              </a:rPr>
              <a:t> Lizzie Greenwood</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Teaching Assistant</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94BBD8C-23F7-41F5-8BD3-45572C048107}"/>
              </a:ext>
            </a:extLst>
          </p:cNvPr>
          <p:cNvSpPr txBox="1"/>
          <p:nvPr/>
        </p:nvSpPr>
        <p:spPr>
          <a:xfrm>
            <a:off x="4216341" y="3356992"/>
            <a:ext cx="2176267" cy="721864"/>
          </a:xfrm>
          <a:prstGeom prst="rect">
            <a:avLst/>
          </a:prstGeom>
          <a:noFill/>
        </p:spPr>
        <p:txBody>
          <a:bodyPr wrap="square">
            <a:spAutoFit/>
          </a:bodyPr>
          <a:lstStyle/>
          <a:p>
            <a:pPr algn="ctr">
              <a:lnSpc>
                <a:spcPct val="107000"/>
              </a:lnSpc>
              <a:spcAft>
                <a:spcPts val="800"/>
              </a:spcAft>
            </a:pPr>
            <a:r>
              <a:rPr lang="en-US" sz="1600" u="sng" dirty="0" err="1">
                <a:effectLst/>
                <a:latin typeface="Arial" panose="020B0604020202020204" pitchFamily="34" charset="0"/>
                <a:ea typeface="Calibri" panose="020F0502020204030204" pitchFamily="34" charset="0"/>
                <a:cs typeface="Times New Roman" panose="02020603050405020304" pitchFamily="18" charset="0"/>
              </a:rPr>
              <a:t>Mrs</a:t>
            </a:r>
            <a:r>
              <a:rPr lang="en-US" sz="1600" u="sng" dirty="0">
                <a:effectLst/>
                <a:latin typeface="Arial" panose="020B0604020202020204" pitchFamily="34" charset="0"/>
                <a:ea typeface="Calibri" panose="020F0502020204030204" pitchFamily="34" charset="0"/>
                <a:cs typeface="Times New Roman" panose="02020603050405020304" pitchFamily="18" charset="0"/>
              </a:rPr>
              <a:t> Andrea </a:t>
            </a:r>
            <a:r>
              <a:rPr lang="en-US" sz="1600" u="sng" dirty="0" err="1">
                <a:effectLst/>
                <a:latin typeface="Arial" panose="020B0604020202020204" pitchFamily="34" charset="0"/>
                <a:ea typeface="Calibri" panose="020F0502020204030204" pitchFamily="34" charset="0"/>
                <a:cs typeface="Times New Roman" panose="02020603050405020304" pitchFamily="18" charset="0"/>
              </a:rPr>
              <a:t>Whiteley</a:t>
            </a:r>
            <a:endParaRPr lang="en-GB" sz="16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Cover Supervisor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EB18C23-E402-482B-91A9-4B51B275B8B0}"/>
              </a:ext>
            </a:extLst>
          </p:cNvPr>
          <p:cNvSpPr txBox="1"/>
          <p:nvPr/>
        </p:nvSpPr>
        <p:spPr>
          <a:xfrm>
            <a:off x="5168354" y="1859263"/>
            <a:ext cx="4572000" cy="721864"/>
          </a:xfrm>
          <a:prstGeom prst="rect">
            <a:avLst/>
          </a:prstGeom>
          <a:noFill/>
        </p:spPr>
        <p:txBody>
          <a:bodyPr wrap="square">
            <a:spAutoFit/>
          </a:bodyPr>
          <a:lstStyle/>
          <a:p>
            <a:pPr algn="ctr">
              <a:lnSpc>
                <a:spcPct val="107000"/>
              </a:lnSpc>
              <a:spcAft>
                <a:spcPts val="800"/>
              </a:spcAft>
            </a:pPr>
            <a:r>
              <a:rPr lang="en-US" sz="1600" u="sng" dirty="0" err="1">
                <a:effectLst/>
                <a:latin typeface="Arial" panose="020B0604020202020204" pitchFamily="34" charset="0"/>
                <a:ea typeface="Calibri" panose="020F0502020204030204" pitchFamily="34" charset="0"/>
                <a:cs typeface="Arial" panose="020B0604020202020204" pitchFamily="34" charset="0"/>
              </a:rPr>
              <a:t>Mrs</a:t>
            </a:r>
            <a:r>
              <a:rPr lang="en-US" sz="1600" u="sng" dirty="0">
                <a:effectLst/>
                <a:latin typeface="Arial" panose="020B0604020202020204" pitchFamily="34" charset="0"/>
                <a:ea typeface="Calibri" panose="020F0502020204030204" pitchFamily="34" charset="0"/>
                <a:cs typeface="Arial" panose="020B0604020202020204" pitchFamily="34" charset="0"/>
              </a:rPr>
              <a:t> </a:t>
            </a:r>
            <a:r>
              <a:rPr lang="en-US" sz="1600" u="sng" dirty="0" smtClean="0">
                <a:latin typeface="Arial" panose="020B0604020202020204" pitchFamily="34" charset="0"/>
                <a:ea typeface="Calibri" panose="020F0502020204030204" pitchFamily="34" charset="0"/>
                <a:cs typeface="Arial" panose="020B0604020202020204" pitchFamily="34" charset="0"/>
              </a:rPr>
              <a:t>Vicky </a:t>
            </a:r>
            <a:r>
              <a:rPr lang="en-US" sz="1600" u="sng" dirty="0" err="1" smtClean="0">
                <a:latin typeface="Arial" panose="020B0604020202020204" pitchFamily="34" charset="0"/>
                <a:ea typeface="Calibri" panose="020F0502020204030204" pitchFamily="34" charset="0"/>
                <a:cs typeface="Arial" panose="020B0604020202020204" pitchFamily="34" charset="0"/>
              </a:rPr>
              <a:t>Furnandiz</a:t>
            </a:r>
            <a:endParaRPr lang="en-GB" sz="1600" u="sng"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Teaching Assistant</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Image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1506" y="1258333"/>
            <a:ext cx="1558945" cy="194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6001" y="2642171"/>
            <a:ext cx="1841943" cy="2302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revi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207" y="1003274"/>
            <a:ext cx="1789261" cy="22365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revie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8835" y="2591489"/>
            <a:ext cx="1887559" cy="23594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previe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1270" y="4143217"/>
            <a:ext cx="1569367" cy="19617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94BBD8C-23F7-41F5-8BD3-45572C048107}"/>
              </a:ext>
            </a:extLst>
          </p:cNvPr>
          <p:cNvSpPr txBox="1"/>
          <p:nvPr/>
        </p:nvSpPr>
        <p:spPr>
          <a:xfrm>
            <a:off x="4337819" y="6104926"/>
            <a:ext cx="2176267" cy="721864"/>
          </a:xfrm>
          <a:prstGeom prst="rect">
            <a:avLst/>
          </a:prstGeom>
          <a:noFill/>
        </p:spPr>
        <p:txBody>
          <a:bodyPr wrap="square">
            <a:spAutoFit/>
          </a:bodyPr>
          <a:lstStyle/>
          <a:p>
            <a:pPr algn="ctr">
              <a:lnSpc>
                <a:spcPct val="107000"/>
              </a:lnSpc>
              <a:spcAft>
                <a:spcPts val="800"/>
              </a:spcAft>
            </a:pPr>
            <a:r>
              <a:rPr lang="en-US" sz="1600" u="sng" dirty="0" err="1" smtClean="0">
                <a:effectLst/>
                <a:latin typeface="Arial" panose="020B0604020202020204" pitchFamily="34" charset="0"/>
                <a:ea typeface="Calibri" panose="020F0502020204030204" pitchFamily="34" charset="0"/>
                <a:cs typeface="Times New Roman" panose="02020603050405020304" pitchFamily="18" charset="0"/>
              </a:rPr>
              <a:t>Mr</a:t>
            </a:r>
            <a:r>
              <a:rPr lang="en-US" sz="1600" u="sng" dirty="0" smtClean="0">
                <a:effectLst/>
                <a:latin typeface="Arial" panose="020B0604020202020204" pitchFamily="34" charset="0"/>
                <a:ea typeface="Calibri" panose="020F0502020204030204" pitchFamily="34" charset="0"/>
                <a:cs typeface="Times New Roman" panose="02020603050405020304" pitchFamily="18" charset="0"/>
              </a:rPr>
              <a:t> David Hanlon</a:t>
            </a:r>
            <a:endParaRPr lang="en-GB" sz="16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Cover Supervisor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03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5795"/>
            <a:ext cx="8496944" cy="830997"/>
          </a:xfrm>
          <a:prstGeom prst="rect">
            <a:avLst/>
          </a:prstGeom>
          <a:noFill/>
        </p:spPr>
        <p:txBody>
          <a:bodyPr wrap="square" rtlCol="0">
            <a:spAutoFit/>
          </a:bodyPr>
          <a:lstStyle/>
          <a:p>
            <a:pPr lvl="0" algn="ctr">
              <a:defRPr/>
            </a:pPr>
            <a:r>
              <a:rPr lang="en-US" sz="4800" u="sng" dirty="0">
                <a:solidFill>
                  <a:srgbClr val="FF0000"/>
                </a:solidFill>
              </a:rPr>
              <a:t>Who and when</a:t>
            </a:r>
            <a:r>
              <a:rPr lang="en-US" sz="4800" dirty="0">
                <a:solidFill>
                  <a:srgbClr val="FF0000"/>
                </a:solidFill>
              </a:rPr>
              <a:t>:</a:t>
            </a:r>
          </a:p>
        </p:txBody>
      </p:sp>
      <p:graphicFrame>
        <p:nvGraphicFramePr>
          <p:cNvPr id="4" name="Table 3"/>
          <p:cNvGraphicFramePr>
            <a:graphicFrameLocks noGrp="1"/>
          </p:cNvGraphicFramePr>
          <p:nvPr>
            <p:extLst>
              <p:ext uri="{D42A27DB-BD31-4B8C-83A1-F6EECF244321}">
                <p14:modId xmlns:p14="http://schemas.microsoft.com/office/powerpoint/2010/main" val="3026064443"/>
              </p:ext>
            </p:extLst>
          </p:nvPr>
        </p:nvGraphicFramePr>
        <p:xfrm>
          <a:off x="611560" y="1196752"/>
          <a:ext cx="7776866" cy="472475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409200613"/>
                    </a:ext>
                  </a:extLst>
                </a:gridCol>
                <a:gridCol w="2304257">
                  <a:extLst>
                    <a:ext uri="{9D8B030D-6E8A-4147-A177-3AD203B41FA5}">
                      <a16:colId xmlns:a16="http://schemas.microsoft.com/office/drawing/2014/main" val="4144697813"/>
                    </a:ext>
                  </a:extLst>
                </a:gridCol>
                <a:gridCol w="504056">
                  <a:extLst>
                    <a:ext uri="{9D8B030D-6E8A-4147-A177-3AD203B41FA5}">
                      <a16:colId xmlns:a16="http://schemas.microsoft.com/office/drawing/2014/main" val="3070536735"/>
                    </a:ext>
                  </a:extLst>
                </a:gridCol>
                <a:gridCol w="3024337">
                  <a:extLst>
                    <a:ext uri="{9D8B030D-6E8A-4147-A177-3AD203B41FA5}">
                      <a16:colId xmlns:a16="http://schemas.microsoft.com/office/drawing/2014/main" val="1070881684"/>
                    </a:ext>
                  </a:extLst>
                </a:gridCol>
              </a:tblGrid>
              <a:tr h="427072">
                <a:tc>
                  <a:txBody>
                    <a:bodyPr/>
                    <a:lstStyle/>
                    <a:p>
                      <a:endParaRPr lang="en-GB" dirty="0"/>
                    </a:p>
                  </a:txBody>
                  <a:tcPr/>
                </a:tc>
                <a:tc>
                  <a:txBody>
                    <a:bodyPr/>
                    <a:lstStyle/>
                    <a:p>
                      <a:r>
                        <a:rPr lang="en-GB" dirty="0" smtClean="0"/>
                        <a:t>Morning</a:t>
                      </a:r>
                      <a:endParaRPr lang="en-GB" dirty="0"/>
                    </a:p>
                  </a:txBody>
                  <a:tcPr/>
                </a:tc>
                <a:tc>
                  <a:txBody>
                    <a:bodyPr/>
                    <a:lstStyle/>
                    <a:p>
                      <a:endParaRPr lang="en-GB" dirty="0"/>
                    </a:p>
                  </a:txBody>
                  <a:tcPr/>
                </a:tc>
                <a:tc>
                  <a:txBody>
                    <a:bodyPr/>
                    <a:lstStyle/>
                    <a:p>
                      <a:r>
                        <a:rPr lang="en-GB" dirty="0" smtClean="0"/>
                        <a:t>Afternoon</a:t>
                      </a:r>
                      <a:endParaRPr lang="en-GB" dirty="0"/>
                    </a:p>
                  </a:txBody>
                  <a:tcPr/>
                </a:tc>
                <a:extLst>
                  <a:ext uri="{0D108BD9-81ED-4DB2-BD59-A6C34878D82A}">
                    <a16:rowId xmlns:a16="http://schemas.microsoft.com/office/drawing/2014/main" val="13384723"/>
                  </a:ext>
                </a:extLst>
              </a:tr>
              <a:tr h="370840">
                <a:tc>
                  <a:txBody>
                    <a:bodyPr/>
                    <a:lstStyle/>
                    <a:p>
                      <a:r>
                        <a:rPr lang="en-GB" sz="2800" dirty="0" smtClean="0"/>
                        <a:t>Monday</a:t>
                      </a:r>
                      <a:endParaRPr lang="en-GB" sz="2800" dirty="0"/>
                    </a:p>
                  </a:txBody>
                  <a:tcPr/>
                </a:tc>
                <a:tc>
                  <a:txBody>
                    <a:bodyPr/>
                    <a:lstStyle/>
                    <a:p>
                      <a:r>
                        <a:rPr lang="en-GB" dirty="0" smtClean="0"/>
                        <a:t>Mrs Kenny</a:t>
                      </a:r>
                    </a:p>
                    <a:p>
                      <a:r>
                        <a:rPr lang="en-GB" baseline="0" dirty="0" smtClean="0"/>
                        <a:t>Mrs </a:t>
                      </a:r>
                      <a:r>
                        <a:rPr lang="en-GB" baseline="0" dirty="0" err="1" smtClean="0"/>
                        <a:t>Furnandiz</a:t>
                      </a:r>
                      <a:endParaRPr lang="en-GB" dirty="0"/>
                    </a:p>
                  </a:txBody>
                  <a:tcPr/>
                </a:tc>
                <a:tc>
                  <a:txBody>
                    <a:bodyPr/>
                    <a:lstStyle/>
                    <a:p>
                      <a:endParaRPr lang="en-GB"/>
                    </a:p>
                  </a:txBody>
                  <a:tcPr/>
                </a:tc>
                <a:tc>
                  <a:txBody>
                    <a:bodyPr/>
                    <a:lstStyle/>
                    <a:p>
                      <a:r>
                        <a:rPr lang="en-GB" dirty="0" smtClean="0"/>
                        <a:t>Mrs </a:t>
                      </a:r>
                      <a:r>
                        <a:rPr lang="en-GB" dirty="0" err="1" smtClean="0"/>
                        <a:t>Whiteley</a:t>
                      </a:r>
                      <a:endParaRPr lang="en-GB" dirty="0" smtClean="0"/>
                    </a:p>
                    <a:p>
                      <a:r>
                        <a:rPr lang="en-GB" dirty="0" smtClean="0"/>
                        <a:t>Mrs</a:t>
                      </a:r>
                      <a:r>
                        <a:rPr lang="en-GB" baseline="0" dirty="0" smtClean="0"/>
                        <a:t> Greenwood</a:t>
                      </a:r>
                    </a:p>
                    <a:p>
                      <a:endParaRPr lang="en-GB" dirty="0"/>
                    </a:p>
                  </a:txBody>
                  <a:tcPr/>
                </a:tc>
                <a:extLst>
                  <a:ext uri="{0D108BD9-81ED-4DB2-BD59-A6C34878D82A}">
                    <a16:rowId xmlns:a16="http://schemas.microsoft.com/office/drawing/2014/main" val="2762839570"/>
                  </a:ext>
                </a:extLst>
              </a:tr>
              <a:tr h="370840">
                <a:tc>
                  <a:txBody>
                    <a:bodyPr/>
                    <a:lstStyle/>
                    <a:p>
                      <a:r>
                        <a:rPr lang="en-GB" sz="2800" dirty="0" smtClean="0"/>
                        <a:t>Tuesday</a:t>
                      </a:r>
                      <a:endParaRPr lang="en-GB" sz="2800" dirty="0"/>
                    </a:p>
                  </a:txBody>
                  <a:tcPr/>
                </a:tc>
                <a:tc>
                  <a:txBody>
                    <a:bodyPr/>
                    <a:lstStyle/>
                    <a:p>
                      <a:r>
                        <a:rPr lang="en-GB" dirty="0" smtClean="0"/>
                        <a:t>Mrs Kenny</a:t>
                      </a:r>
                    </a:p>
                    <a:p>
                      <a:r>
                        <a:rPr lang="en-GB" baseline="0" dirty="0" smtClean="0"/>
                        <a:t>Mrs </a:t>
                      </a:r>
                      <a:r>
                        <a:rPr lang="en-GB" baseline="0" dirty="0" err="1" smtClean="0"/>
                        <a:t>Furnandiz</a:t>
                      </a:r>
                      <a:endParaRPr lang="en-GB" dirty="0"/>
                    </a:p>
                  </a:txBody>
                  <a:tcPr/>
                </a:tc>
                <a:tc>
                  <a:txBody>
                    <a:bodyPr/>
                    <a:lstStyle/>
                    <a:p>
                      <a:endParaRPr lang="en-GB"/>
                    </a:p>
                  </a:txBody>
                  <a:tcPr/>
                </a:tc>
                <a:tc>
                  <a:txBody>
                    <a:bodyPr/>
                    <a:lstStyle/>
                    <a:p>
                      <a:r>
                        <a:rPr lang="en-GB" dirty="0" smtClean="0"/>
                        <a:t>Mrs Kenny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Mrs</a:t>
                      </a:r>
                      <a:r>
                        <a:rPr lang="en-GB" baseline="0" dirty="0" smtClean="0"/>
                        <a:t> Greenwood</a:t>
                      </a:r>
                      <a:endParaRPr lang="en-GB" dirty="0" smtClean="0"/>
                    </a:p>
                  </a:txBody>
                  <a:tcPr/>
                </a:tc>
                <a:extLst>
                  <a:ext uri="{0D108BD9-81ED-4DB2-BD59-A6C34878D82A}">
                    <a16:rowId xmlns:a16="http://schemas.microsoft.com/office/drawing/2014/main" val="2793711824"/>
                  </a:ext>
                </a:extLst>
              </a:tr>
              <a:tr h="370840">
                <a:tc>
                  <a:txBody>
                    <a:bodyPr/>
                    <a:lstStyle/>
                    <a:p>
                      <a:r>
                        <a:rPr lang="en-GB" sz="2800" dirty="0" smtClean="0"/>
                        <a:t>Wednesday</a:t>
                      </a:r>
                      <a:endParaRPr lang="en-GB" sz="2800" dirty="0"/>
                    </a:p>
                  </a:txBody>
                  <a:tcPr/>
                </a:tc>
                <a:tc>
                  <a:txBody>
                    <a:bodyPr/>
                    <a:lstStyle/>
                    <a:p>
                      <a:r>
                        <a:rPr lang="en-GB" dirty="0" smtClean="0"/>
                        <a:t>Mrs Kenny</a:t>
                      </a:r>
                    </a:p>
                    <a:p>
                      <a:r>
                        <a:rPr lang="en-GB" dirty="0" smtClean="0"/>
                        <a:t>Mrs</a:t>
                      </a:r>
                      <a:r>
                        <a:rPr lang="en-GB" baseline="0" dirty="0" smtClean="0"/>
                        <a:t> Greenwood </a:t>
                      </a:r>
                      <a:r>
                        <a:rPr lang="en-GB" sz="800" baseline="0" dirty="0" smtClean="0"/>
                        <a:t>(9.00 – 10.30)</a:t>
                      </a:r>
                    </a:p>
                    <a:p>
                      <a:r>
                        <a:rPr lang="en-GB" baseline="0" dirty="0" smtClean="0"/>
                        <a:t>Mrs </a:t>
                      </a:r>
                      <a:r>
                        <a:rPr lang="en-GB" baseline="0" dirty="0" err="1" smtClean="0"/>
                        <a:t>Furnandiz</a:t>
                      </a:r>
                      <a:endParaRPr lang="en-GB" dirty="0"/>
                    </a:p>
                  </a:txBody>
                  <a:tcPr/>
                </a:tc>
                <a:tc>
                  <a:txBody>
                    <a:bodyPr/>
                    <a:lstStyle/>
                    <a:p>
                      <a:endParaRPr lang="en-GB"/>
                    </a:p>
                  </a:txBody>
                  <a:tcPr/>
                </a:tc>
                <a:tc>
                  <a:txBody>
                    <a:bodyPr/>
                    <a:lstStyle/>
                    <a:p>
                      <a:r>
                        <a:rPr lang="en-GB" dirty="0" smtClean="0"/>
                        <a:t>Mrs Kenny</a:t>
                      </a:r>
                    </a:p>
                    <a:p>
                      <a:r>
                        <a:rPr lang="en-GB" dirty="0" smtClean="0"/>
                        <a:t>Mrs</a:t>
                      </a:r>
                      <a:r>
                        <a:rPr lang="en-GB" baseline="0" dirty="0" smtClean="0"/>
                        <a:t> Greenwood</a:t>
                      </a:r>
                    </a:p>
                    <a:p>
                      <a:endParaRPr lang="en-GB" dirty="0"/>
                    </a:p>
                  </a:txBody>
                  <a:tcPr/>
                </a:tc>
                <a:extLst>
                  <a:ext uri="{0D108BD9-81ED-4DB2-BD59-A6C34878D82A}">
                    <a16:rowId xmlns:a16="http://schemas.microsoft.com/office/drawing/2014/main" val="3641529693"/>
                  </a:ext>
                </a:extLst>
              </a:tr>
              <a:tr h="370840">
                <a:tc>
                  <a:txBody>
                    <a:bodyPr/>
                    <a:lstStyle/>
                    <a:p>
                      <a:r>
                        <a:rPr lang="en-GB" sz="2800" dirty="0" smtClean="0"/>
                        <a:t>Thursday</a:t>
                      </a:r>
                      <a:endParaRPr lang="en-GB" sz="2800" dirty="0"/>
                    </a:p>
                  </a:txBody>
                  <a:tcPr/>
                </a:tc>
                <a:tc>
                  <a:txBody>
                    <a:bodyPr/>
                    <a:lstStyle/>
                    <a:p>
                      <a:r>
                        <a:rPr lang="en-GB" dirty="0" smtClean="0"/>
                        <a:t>Mrs </a:t>
                      </a:r>
                      <a:r>
                        <a:rPr lang="en-GB" dirty="0" err="1" smtClean="0"/>
                        <a:t>Whiteley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Mrs</a:t>
                      </a:r>
                      <a:r>
                        <a:rPr lang="en-GB" baseline="0" dirty="0" smtClean="0"/>
                        <a:t> Greenwood </a:t>
                      </a:r>
                      <a:r>
                        <a:rPr lang="en-GB" sz="800" baseline="0" dirty="0" smtClean="0"/>
                        <a:t>(9.00 – 10.30)</a:t>
                      </a:r>
                      <a:endParaRPr lang="en-GB" baseline="0" dirty="0" smtClean="0"/>
                    </a:p>
                    <a:p>
                      <a:r>
                        <a:rPr lang="en-GB" baseline="0" dirty="0" smtClean="0"/>
                        <a:t>Mrs </a:t>
                      </a:r>
                      <a:r>
                        <a:rPr lang="en-GB" baseline="0" dirty="0" err="1" smtClean="0"/>
                        <a:t>Furnandiz</a:t>
                      </a:r>
                      <a:endParaRPr lang="en-GB" dirty="0"/>
                    </a:p>
                  </a:txBody>
                  <a:tcPr/>
                </a:tc>
                <a:tc>
                  <a:txBody>
                    <a:bodyPr/>
                    <a:lstStyle/>
                    <a:p>
                      <a:endParaRPr lang="en-GB"/>
                    </a:p>
                  </a:txBody>
                  <a:tcPr/>
                </a:tc>
                <a:tc>
                  <a:txBody>
                    <a:bodyPr/>
                    <a:lstStyle/>
                    <a:p>
                      <a:r>
                        <a:rPr lang="en-GB" dirty="0" smtClean="0"/>
                        <a:t>Mrs </a:t>
                      </a:r>
                      <a:r>
                        <a:rPr lang="en-GB" dirty="0" err="1" smtClean="0"/>
                        <a:t>Whiteley</a:t>
                      </a:r>
                      <a:endParaRPr lang="en-GB" dirty="0" smtClean="0"/>
                    </a:p>
                    <a:p>
                      <a:r>
                        <a:rPr lang="en-GB" dirty="0" smtClean="0"/>
                        <a:t>Mrs</a:t>
                      </a:r>
                      <a:r>
                        <a:rPr lang="en-GB" baseline="0" dirty="0" smtClean="0"/>
                        <a:t> Greenwood</a:t>
                      </a:r>
                    </a:p>
                    <a:p>
                      <a:endParaRPr lang="en-GB" dirty="0"/>
                    </a:p>
                  </a:txBody>
                  <a:tcPr/>
                </a:tc>
                <a:extLst>
                  <a:ext uri="{0D108BD9-81ED-4DB2-BD59-A6C34878D82A}">
                    <a16:rowId xmlns:a16="http://schemas.microsoft.com/office/drawing/2014/main" val="924561572"/>
                  </a:ext>
                </a:extLst>
              </a:tr>
              <a:tr h="370840">
                <a:tc>
                  <a:txBody>
                    <a:bodyPr/>
                    <a:lstStyle/>
                    <a:p>
                      <a:r>
                        <a:rPr lang="en-GB" sz="2800" dirty="0" smtClean="0"/>
                        <a:t>Friday</a:t>
                      </a:r>
                      <a:endParaRPr lang="en-GB" sz="2800" dirty="0"/>
                    </a:p>
                  </a:txBody>
                  <a:tcPr/>
                </a:tc>
                <a:tc>
                  <a:txBody>
                    <a:bodyPr/>
                    <a:lstStyle/>
                    <a:p>
                      <a:r>
                        <a:rPr lang="en-GB" dirty="0" smtClean="0"/>
                        <a:t>Mrs Kenny</a:t>
                      </a:r>
                    </a:p>
                    <a:p>
                      <a:r>
                        <a:rPr lang="en-GB" dirty="0" smtClean="0"/>
                        <a:t>Mrs</a:t>
                      </a:r>
                      <a:r>
                        <a:rPr lang="en-GB" baseline="0" dirty="0" smtClean="0"/>
                        <a:t> Greenwood </a:t>
                      </a:r>
                      <a:r>
                        <a:rPr lang="en-GB" sz="800" baseline="0" dirty="0" smtClean="0"/>
                        <a:t>(9.00 – 10.30)</a:t>
                      </a:r>
                    </a:p>
                    <a:p>
                      <a:r>
                        <a:rPr lang="en-GB" baseline="0" dirty="0" smtClean="0"/>
                        <a:t>Mrs </a:t>
                      </a:r>
                      <a:r>
                        <a:rPr lang="en-GB" baseline="0" dirty="0" err="1" smtClean="0"/>
                        <a:t>Furnandiz</a:t>
                      </a:r>
                      <a:endParaRPr lang="en-GB" dirty="0"/>
                    </a:p>
                  </a:txBody>
                  <a:tcPr/>
                </a:tc>
                <a:tc>
                  <a:txBody>
                    <a:bodyPr/>
                    <a:lstStyle/>
                    <a:p>
                      <a:endParaRPr lang="en-GB" dirty="0"/>
                    </a:p>
                  </a:txBody>
                  <a:tcPr/>
                </a:tc>
                <a:tc>
                  <a:txBody>
                    <a:bodyPr/>
                    <a:lstStyle/>
                    <a:p>
                      <a:r>
                        <a:rPr lang="en-GB" dirty="0" smtClean="0"/>
                        <a:t>Mrs Kenny</a:t>
                      </a:r>
                    </a:p>
                    <a:p>
                      <a:r>
                        <a:rPr lang="en-GB" dirty="0" smtClean="0"/>
                        <a:t>Mrs</a:t>
                      </a:r>
                      <a:r>
                        <a:rPr lang="en-GB" baseline="0" dirty="0" smtClean="0"/>
                        <a:t> Greenwood</a:t>
                      </a:r>
                    </a:p>
                    <a:p>
                      <a:endParaRPr lang="en-GB" dirty="0"/>
                    </a:p>
                  </a:txBody>
                  <a:tcPr/>
                </a:tc>
                <a:extLst>
                  <a:ext uri="{0D108BD9-81ED-4DB2-BD59-A6C34878D82A}">
                    <a16:rowId xmlns:a16="http://schemas.microsoft.com/office/drawing/2014/main" val="3182774692"/>
                  </a:ext>
                </a:extLst>
              </a:tr>
            </a:tbl>
          </a:graphicData>
        </a:graphic>
      </p:graphicFrame>
    </p:spTree>
    <p:extLst>
      <p:ext uri="{BB962C8B-B14F-4D97-AF65-F5344CB8AC3E}">
        <p14:creationId xmlns:p14="http://schemas.microsoft.com/office/powerpoint/2010/main" val="244900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5795"/>
            <a:ext cx="8496944" cy="7879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sng" strike="noStrike" kern="1200" cap="none" spc="0" normalizeH="0" baseline="0" noProof="0" dirty="0" smtClean="0">
                <a:ln>
                  <a:noFill/>
                </a:ln>
                <a:solidFill>
                  <a:srgbClr val="FF0000"/>
                </a:solidFill>
                <a:effectLst/>
                <a:uLnTx/>
                <a:uFillTx/>
                <a:latin typeface="+mj-lt"/>
                <a:ea typeface="+mn-ea"/>
                <a:cs typeface="+mn-cs"/>
              </a:rPr>
              <a:t>Routines</a:t>
            </a:r>
            <a:r>
              <a:rPr kumimoji="0" lang="en-US" sz="3600" i="0" u="none" strike="noStrike" kern="1200" cap="none" spc="0" normalizeH="0" baseline="0" noProof="0" dirty="0" smtClean="0">
                <a:ln>
                  <a:noFill/>
                </a:ln>
                <a:solidFill>
                  <a:srgbClr val="FF0000"/>
                </a:solidFill>
                <a:effectLst/>
                <a:uLnTx/>
                <a:uFillTx/>
                <a:latin typeface="+mj-lt"/>
                <a:ea typeface="+mn-ea"/>
                <a:cs typeface="+mn-cs"/>
              </a:rPr>
              <a:t>:</a:t>
            </a:r>
          </a:p>
          <a:p>
            <a:pPr lvl="0">
              <a:defRPr/>
            </a:pPr>
            <a:r>
              <a:rPr lang="en-US" sz="2000" b="1" dirty="0">
                <a:solidFill>
                  <a:prstClr val="black"/>
                </a:solidFill>
              </a:rPr>
              <a:t>Every day is different in Little Acorns but we do have some daily routines and regular sessions which we need you to help us with:</a:t>
            </a:r>
          </a:p>
          <a:p>
            <a:pPr lvl="0">
              <a:defRPr/>
            </a:pPr>
            <a:endParaRPr lang="en-US" sz="2000" b="1" dirty="0">
              <a:solidFill>
                <a:prstClr val="black"/>
              </a:solidFill>
            </a:endParaRPr>
          </a:p>
          <a:p>
            <a:pPr lvl="0">
              <a:defRPr/>
            </a:pPr>
            <a:r>
              <a:rPr lang="en-US" sz="2000" b="1" u="sng" dirty="0">
                <a:solidFill>
                  <a:prstClr val="black"/>
                </a:solidFill>
              </a:rPr>
              <a:t>Start of the day</a:t>
            </a:r>
            <a:r>
              <a:rPr lang="en-US" sz="2000" b="1" u="sng" dirty="0" smtClean="0">
                <a:solidFill>
                  <a:prstClr val="black"/>
                </a:solidFill>
              </a:rPr>
              <a:t>: </a:t>
            </a:r>
          </a:p>
          <a:p>
            <a:pPr marL="342900" lvl="0" indent="-342900">
              <a:buFont typeface="Arial" panose="020B0604020202020204" pitchFamily="34" charset="0"/>
              <a:buChar char="•"/>
              <a:defRPr/>
            </a:pPr>
            <a:r>
              <a:rPr lang="en-US" sz="2000" b="1" u="sng" dirty="0" smtClean="0">
                <a:solidFill>
                  <a:prstClr val="black"/>
                </a:solidFill>
              </a:rPr>
              <a:t>8.45 </a:t>
            </a:r>
            <a:r>
              <a:rPr lang="en-US" sz="2000" b="1" u="sng" dirty="0">
                <a:solidFill>
                  <a:prstClr val="black"/>
                </a:solidFill>
              </a:rPr>
              <a:t>– 8.50 </a:t>
            </a:r>
            <a:endParaRPr lang="en-US" sz="2000" b="1" u="sng" dirty="0" smtClean="0">
              <a:solidFill>
                <a:prstClr val="black"/>
              </a:solidFill>
            </a:endParaRPr>
          </a:p>
          <a:p>
            <a:pPr lvl="0">
              <a:defRPr/>
            </a:pPr>
            <a:r>
              <a:rPr lang="en-US" sz="2000" b="1" dirty="0" smtClean="0">
                <a:solidFill>
                  <a:prstClr val="black"/>
                </a:solidFill>
              </a:rPr>
              <a:t>Gates </a:t>
            </a:r>
            <a:r>
              <a:rPr lang="en-US" sz="2000" b="1" dirty="0">
                <a:solidFill>
                  <a:prstClr val="black"/>
                </a:solidFill>
              </a:rPr>
              <a:t>are opened for the children’s arrival. We ask children to put their water bottles on the trolley and go into the classroom (after waving goodbye!). They take their own coat off and hang them on their peg then put their </a:t>
            </a:r>
            <a:r>
              <a:rPr lang="en-US" sz="2000" b="1" dirty="0" err="1">
                <a:solidFill>
                  <a:prstClr val="black"/>
                </a:solidFill>
              </a:rPr>
              <a:t>bookbag</a:t>
            </a:r>
            <a:r>
              <a:rPr lang="en-US" sz="2000" b="1" dirty="0">
                <a:solidFill>
                  <a:prstClr val="black"/>
                </a:solidFill>
              </a:rPr>
              <a:t> in one of </a:t>
            </a:r>
            <a:r>
              <a:rPr lang="en-US" sz="2000" b="1" dirty="0" smtClean="0">
                <a:solidFill>
                  <a:prstClr val="black"/>
                </a:solidFill>
              </a:rPr>
              <a:t>the </a:t>
            </a:r>
            <a:r>
              <a:rPr lang="en-US" sz="2000" b="1" dirty="0">
                <a:solidFill>
                  <a:prstClr val="black"/>
                </a:solidFill>
              </a:rPr>
              <a:t>boxes in the classroom. They are all brilliant at doing this already!</a:t>
            </a:r>
          </a:p>
          <a:p>
            <a:pPr marL="342900" lvl="0" indent="-342900">
              <a:buFont typeface="Arial" panose="020B0604020202020204" pitchFamily="34" charset="0"/>
              <a:buChar char="•"/>
              <a:defRPr/>
            </a:pPr>
            <a:r>
              <a:rPr lang="en-US" sz="2000" b="1" u="sng" dirty="0">
                <a:solidFill>
                  <a:prstClr val="black"/>
                </a:solidFill>
              </a:rPr>
              <a:t>8.50</a:t>
            </a:r>
            <a:r>
              <a:rPr lang="en-US" sz="2000" b="1" dirty="0">
                <a:solidFill>
                  <a:prstClr val="black"/>
                </a:solidFill>
              </a:rPr>
              <a:t> </a:t>
            </a:r>
            <a:endParaRPr lang="en-US" sz="2000" b="1" dirty="0" smtClean="0">
              <a:solidFill>
                <a:prstClr val="black"/>
              </a:solidFill>
            </a:endParaRPr>
          </a:p>
          <a:p>
            <a:pPr lvl="0">
              <a:defRPr/>
            </a:pPr>
            <a:r>
              <a:rPr lang="en-US" sz="2000" b="1" dirty="0" smtClean="0">
                <a:solidFill>
                  <a:prstClr val="black"/>
                </a:solidFill>
              </a:rPr>
              <a:t>Gates </a:t>
            </a:r>
            <a:r>
              <a:rPr lang="en-US" sz="2000" b="1" dirty="0">
                <a:solidFill>
                  <a:prstClr val="black"/>
                </a:solidFill>
              </a:rPr>
              <a:t>are locked – if you arrive after the gate has been locked you will need to take your child to the main office to be signed in. The office staff will then bring your child to the class and they will be marked late in the register.</a:t>
            </a:r>
          </a:p>
          <a:p>
            <a:pPr lvl="0">
              <a:defRPr/>
            </a:pPr>
            <a:r>
              <a:rPr lang="en-US" sz="2000" b="1" dirty="0" smtClean="0">
                <a:solidFill>
                  <a:prstClr val="black"/>
                </a:solidFill>
              </a:rPr>
              <a:t> </a:t>
            </a:r>
            <a:r>
              <a:rPr lang="en-US" sz="2000" b="1" dirty="0">
                <a:solidFill>
                  <a:prstClr val="black"/>
                </a:solidFill>
              </a:rPr>
              <a:t>Register – the register is taken electronically and the children will also do a self-register activity.</a:t>
            </a:r>
          </a:p>
          <a:p>
            <a:pPr lvl="0">
              <a:defRPr/>
            </a:pPr>
            <a:r>
              <a:rPr lang="en-US" sz="2000" b="1" u="sng" dirty="0">
                <a:solidFill>
                  <a:prstClr val="black"/>
                </a:solidFill>
              </a:rPr>
              <a:t>Morning session:</a:t>
            </a:r>
          </a:p>
          <a:p>
            <a:pPr marL="342900" lvl="0" indent="-342900">
              <a:buFont typeface="Arial" panose="020B0604020202020204" pitchFamily="34" charset="0"/>
              <a:buChar char="•"/>
              <a:defRPr/>
            </a:pPr>
            <a:r>
              <a:rPr lang="en-US" sz="2000" b="1" u="sng" dirty="0">
                <a:solidFill>
                  <a:prstClr val="black"/>
                </a:solidFill>
              </a:rPr>
              <a:t>8.50 – </a:t>
            </a:r>
            <a:r>
              <a:rPr lang="en-US" sz="2000" b="1" u="sng" dirty="0" smtClean="0">
                <a:solidFill>
                  <a:prstClr val="black"/>
                </a:solidFill>
              </a:rPr>
              <a:t>11.40</a:t>
            </a:r>
            <a:r>
              <a:rPr lang="en-US" sz="2000" b="1" dirty="0" smtClean="0">
                <a:solidFill>
                  <a:prstClr val="black"/>
                </a:solidFill>
              </a:rPr>
              <a:t> </a:t>
            </a:r>
          </a:p>
          <a:p>
            <a:pPr lvl="0">
              <a:defRPr/>
            </a:pPr>
            <a:r>
              <a:rPr lang="en-US" sz="2000" b="1" dirty="0" smtClean="0">
                <a:solidFill>
                  <a:prstClr val="black"/>
                </a:solidFill>
              </a:rPr>
              <a:t>This </a:t>
            </a:r>
            <a:r>
              <a:rPr lang="en-US" sz="2000" b="1" dirty="0">
                <a:solidFill>
                  <a:prstClr val="black"/>
                </a:solidFill>
              </a:rPr>
              <a:t>is a mixture of whole class carpet time, small group work and accessing indoor and outdoor continuous provision. This session will include a daily phonics session.</a:t>
            </a:r>
            <a:endParaRPr lang="en-GB" sz="2000" b="1" u="sng"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i="0" u="none" strike="noStrike" kern="1200" cap="none" spc="0" normalizeH="0" baseline="0" noProof="0" dirty="0" smtClean="0">
              <a:ln>
                <a:noFill/>
              </a:ln>
              <a:solidFill>
                <a:srgbClr val="FF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513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5795"/>
            <a:ext cx="8496944" cy="6863417"/>
          </a:xfrm>
          <a:prstGeom prst="rect">
            <a:avLst/>
          </a:prstGeom>
          <a:noFill/>
        </p:spPr>
        <p:txBody>
          <a:bodyPr wrap="square" rtlCol="0">
            <a:spAutoFit/>
          </a:bodyPr>
          <a:lstStyle/>
          <a:p>
            <a:pPr lvl="0">
              <a:defRPr/>
            </a:pPr>
            <a:r>
              <a:rPr lang="en-US" sz="2000" b="1" u="sng" dirty="0">
                <a:solidFill>
                  <a:prstClr val="black"/>
                </a:solidFill>
              </a:rPr>
              <a:t>Lunchtime:</a:t>
            </a:r>
          </a:p>
          <a:p>
            <a:pPr marL="342900" lvl="0" indent="-342900">
              <a:buFont typeface="Arial" panose="020B0604020202020204" pitchFamily="34" charset="0"/>
              <a:buChar char="•"/>
              <a:defRPr/>
            </a:pPr>
            <a:r>
              <a:rPr lang="en-US" sz="2000" b="1" u="sng" dirty="0" smtClean="0">
                <a:solidFill>
                  <a:prstClr val="black"/>
                </a:solidFill>
              </a:rPr>
              <a:t>11.45 </a:t>
            </a:r>
            <a:r>
              <a:rPr lang="en-US" sz="2000" b="1" u="sng" dirty="0">
                <a:solidFill>
                  <a:prstClr val="black"/>
                </a:solidFill>
              </a:rPr>
              <a:t>– </a:t>
            </a:r>
            <a:r>
              <a:rPr lang="en-US" sz="2000" b="1" u="sng" dirty="0" smtClean="0">
                <a:solidFill>
                  <a:prstClr val="black"/>
                </a:solidFill>
              </a:rPr>
              <a:t>12.30pm</a:t>
            </a:r>
            <a:endParaRPr lang="en-US" sz="2000" b="1" dirty="0">
              <a:solidFill>
                <a:prstClr val="black"/>
              </a:solidFill>
            </a:endParaRPr>
          </a:p>
          <a:p>
            <a:pPr lvl="0">
              <a:defRPr/>
            </a:pPr>
            <a:r>
              <a:rPr lang="en-US" sz="2000" b="1" dirty="0" smtClean="0">
                <a:solidFill>
                  <a:prstClr val="black"/>
                </a:solidFill>
              </a:rPr>
              <a:t>The </a:t>
            </a:r>
            <a:r>
              <a:rPr lang="en-US" sz="2000" b="1" dirty="0">
                <a:solidFill>
                  <a:prstClr val="black"/>
                </a:solidFill>
              </a:rPr>
              <a:t>children are led over to the main school hall to eat their lunch. They line-up, collect their tray and cutlery then go to the serving hatch to be served their food by the kitchen staff. They then carry their own tray over to a table and sit down to eat lunch. </a:t>
            </a:r>
            <a:r>
              <a:rPr lang="en-US" sz="2000" b="1" dirty="0" smtClean="0">
                <a:solidFill>
                  <a:prstClr val="black"/>
                </a:solidFill>
              </a:rPr>
              <a:t>There is always a member of lunchtime staff on duty to help them. </a:t>
            </a:r>
            <a:r>
              <a:rPr lang="en-US" sz="2000" b="1" dirty="0">
                <a:solidFill>
                  <a:prstClr val="black"/>
                </a:solidFill>
              </a:rPr>
              <a:t>As most of the children finish eating (approx. 12.00) they go out to play in the main school playground with KS1. </a:t>
            </a:r>
          </a:p>
          <a:p>
            <a:pPr marL="342900" lvl="0" indent="-342900">
              <a:buFont typeface="Arial" panose="020B0604020202020204" pitchFamily="34" charset="0"/>
              <a:buChar char="•"/>
              <a:defRPr/>
            </a:pPr>
            <a:r>
              <a:rPr lang="en-US" sz="2000" b="1" u="sng" dirty="0" smtClean="0">
                <a:solidFill>
                  <a:prstClr val="black"/>
                </a:solidFill>
              </a:rPr>
              <a:t>12.30pm </a:t>
            </a:r>
          </a:p>
          <a:p>
            <a:pPr lvl="0">
              <a:defRPr/>
            </a:pPr>
            <a:r>
              <a:rPr lang="en-US" sz="2000" b="1" dirty="0" smtClean="0">
                <a:solidFill>
                  <a:prstClr val="black"/>
                </a:solidFill>
              </a:rPr>
              <a:t>The </a:t>
            </a:r>
            <a:r>
              <a:rPr lang="en-US" sz="2000" b="1" dirty="0">
                <a:solidFill>
                  <a:prstClr val="black"/>
                </a:solidFill>
              </a:rPr>
              <a:t>children are collected from the playground and brought back to our classroom.</a:t>
            </a:r>
          </a:p>
          <a:p>
            <a:pPr lvl="0">
              <a:defRPr/>
            </a:pPr>
            <a:r>
              <a:rPr lang="en-US" sz="2000" b="1" u="sng" dirty="0">
                <a:solidFill>
                  <a:prstClr val="black"/>
                </a:solidFill>
              </a:rPr>
              <a:t>Afternoon session:</a:t>
            </a:r>
          </a:p>
          <a:p>
            <a:pPr marL="342900" indent="-342900">
              <a:buFont typeface="Arial" panose="020B0604020202020204" pitchFamily="34" charset="0"/>
              <a:buChar char="•"/>
              <a:defRPr/>
            </a:pPr>
            <a:r>
              <a:rPr lang="en-US" sz="2000" b="1" u="sng" dirty="0" smtClean="0">
                <a:solidFill>
                  <a:prstClr val="black"/>
                </a:solidFill>
              </a:rPr>
              <a:t>12.30pm </a:t>
            </a:r>
            <a:r>
              <a:rPr lang="en-US" sz="2000" b="1" u="sng" dirty="0">
                <a:solidFill>
                  <a:prstClr val="black"/>
                </a:solidFill>
              </a:rPr>
              <a:t>– </a:t>
            </a:r>
            <a:r>
              <a:rPr lang="en-US" sz="2000" b="1" u="sng" dirty="0" smtClean="0">
                <a:solidFill>
                  <a:prstClr val="black"/>
                </a:solidFill>
              </a:rPr>
              <a:t>2.45pm</a:t>
            </a:r>
            <a:r>
              <a:rPr lang="en-US" sz="2000" b="1" dirty="0" smtClean="0">
                <a:solidFill>
                  <a:prstClr val="black"/>
                </a:solidFill>
              </a:rPr>
              <a:t> </a:t>
            </a:r>
            <a:r>
              <a:rPr lang="en-US" sz="2000" b="1" dirty="0">
                <a:solidFill>
                  <a:prstClr val="black"/>
                </a:solidFill>
              </a:rPr>
              <a:t>This is a mixture of whole class carpet time, small group work and accessing indoor and outdoor continuous provision. This session will include a daily </a:t>
            </a:r>
            <a:r>
              <a:rPr lang="en-US" sz="2000" b="1" dirty="0" err="1">
                <a:solidFill>
                  <a:prstClr val="black"/>
                </a:solidFill>
              </a:rPr>
              <a:t>maths</a:t>
            </a:r>
            <a:r>
              <a:rPr lang="en-US" sz="2000" b="1" dirty="0">
                <a:solidFill>
                  <a:prstClr val="black"/>
                </a:solidFill>
              </a:rPr>
              <a:t> session.</a:t>
            </a:r>
          </a:p>
          <a:p>
            <a:pPr>
              <a:defRPr/>
            </a:pPr>
            <a:r>
              <a:rPr lang="en-US" sz="2000" b="1" u="sng" dirty="0" err="1">
                <a:solidFill>
                  <a:prstClr val="black"/>
                </a:solidFill>
              </a:rPr>
              <a:t>Hometime</a:t>
            </a:r>
            <a:r>
              <a:rPr lang="en-US" sz="2000" b="1" u="sng" dirty="0" smtClean="0">
                <a:solidFill>
                  <a:prstClr val="black"/>
                </a:solidFill>
              </a:rPr>
              <a:t>:</a:t>
            </a:r>
          </a:p>
          <a:p>
            <a:pPr marL="342900" indent="-342900">
              <a:buFont typeface="Arial" panose="020B0604020202020204" pitchFamily="34" charset="0"/>
              <a:buChar char="•"/>
              <a:defRPr/>
            </a:pPr>
            <a:r>
              <a:rPr lang="en-US" sz="2000" b="1" u="sng" dirty="0" smtClean="0">
                <a:solidFill>
                  <a:prstClr val="black"/>
                </a:solidFill>
              </a:rPr>
              <a:t>2.50pm – 3.00pm</a:t>
            </a:r>
            <a:r>
              <a:rPr lang="en-US" sz="2000" b="1" dirty="0" smtClean="0">
                <a:solidFill>
                  <a:prstClr val="black"/>
                </a:solidFill>
              </a:rPr>
              <a:t> Book bags, coats, jumpers </a:t>
            </a:r>
            <a:r>
              <a:rPr lang="en-US" sz="2000" b="1" dirty="0" err="1" smtClean="0">
                <a:solidFill>
                  <a:prstClr val="black"/>
                </a:solidFill>
              </a:rPr>
              <a:t>etc</a:t>
            </a:r>
            <a:r>
              <a:rPr lang="en-US" sz="2000" b="1" dirty="0" smtClean="0">
                <a:solidFill>
                  <a:prstClr val="black"/>
                </a:solidFill>
              </a:rPr>
              <a:t> are given out as the children sit on the carpet. We endeavor to match everything up with the right children!</a:t>
            </a:r>
            <a:endParaRPr lang="en-US" sz="2000" b="1" u="sng" dirty="0">
              <a:solidFill>
                <a:prstClr val="black"/>
              </a:solidFill>
            </a:endParaRPr>
          </a:p>
          <a:p>
            <a:pPr marL="342900" indent="-342900">
              <a:buFont typeface="Arial" panose="020B0604020202020204" pitchFamily="34" charset="0"/>
              <a:buChar char="•"/>
              <a:defRPr/>
            </a:pPr>
            <a:r>
              <a:rPr lang="en-US" sz="2000" b="1" u="sng" dirty="0" smtClean="0">
                <a:solidFill>
                  <a:prstClr val="black"/>
                </a:solidFill>
              </a:rPr>
              <a:t>3.00pm </a:t>
            </a:r>
            <a:r>
              <a:rPr lang="en-US" sz="2000" b="1" u="sng" dirty="0">
                <a:solidFill>
                  <a:prstClr val="black"/>
                </a:solidFill>
              </a:rPr>
              <a:t>- </a:t>
            </a:r>
            <a:r>
              <a:rPr lang="en-US" sz="2000" b="1" u="sng" dirty="0" smtClean="0">
                <a:solidFill>
                  <a:prstClr val="black"/>
                </a:solidFill>
              </a:rPr>
              <a:t>3.10pm </a:t>
            </a:r>
            <a:r>
              <a:rPr lang="en-US" sz="2000" b="1" dirty="0">
                <a:solidFill>
                  <a:prstClr val="black"/>
                </a:solidFill>
              </a:rPr>
              <a:t>The children will be lined up at the gates ready to be collected. They are handed over 1 at a time to the known adult collecting them.</a:t>
            </a:r>
            <a:endParaRPr lang="en-GB"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16" y="116632"/>
            <a:ext cx="8136904" cy="2308324"/>
          </a:xfrm>
          <a:prstGeom prst="rect">
            <a:avLst/>
          </a:prstGeom>
        </p:spPr>
        <p:txBody>
          <a:bodyPr wrap="square">
            <a:spAutoFit/>
          </a:bodyPr>
          <a:lstStyle/>
          <a:p>
            <a:pPr lvl="0" algn="ctr">
              <a:defRPr/>
            </a:pPr>
            <a:r>
              <a:rPr lang="en-US" sz="3600" u="sng" dirty="0">
                <a:solidFill>
                  <a:srgbClr val="FF0000"/>
                </a:solidFill>
              </a:rPr>
              <a:t>Timetable</a:t>
            </a:r>
            <a:r>
              <a:rPr lang="en-US" sz="3600" dirty="0">
                <a:solidFill>
                  <a:srgbClr val="FF0000"/>
                </a:solidFill>
              </a:rPr>
              <a:t>:</a:t>
            </a:r>
          </a:p>
          <a:p>
            <a:pPr algn="ctr">
              <a:defRPr/>
            </a:pPr>
            <a:r>
              <a:rPr lang="en-GB" dirty="0"/>
              <a:t>The first few weeks in Little Acorns are all about settling in, making new friends and exploring our fabulous setting and resources. After we have completed our initial assessments and established routines we will develop our timetable so that our sessions include daily phonics, maths and story sessions as well as whole class teaching times. I will post our regular daily timetable on the class page of the website as this becomes more firmly embedded. </a:t>
            </a:r>
            <a:endParaRPr lang="en-GB" u="sng"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65415896"/>
              </p:ext>
            </p:extLst>
          </p:nvPr>
        </p:nvGraphicFramePr>
        <p:xfrm>
          <a:off x="235104" y="2414794"/>
          <a:ext cx="8280928" cy="4101476"/>
        </p:xfrm>
        <a:graphic>
          <a:graphicData uri="http://schemas.openxmlformats.org/drawingml/2006/table">
            <a:tbl>
              <a:tblPr firstRow="1" bandRow="1">
                <a:tableStyleId>{5C22544A-7EE6-4342-B048-85BDC9FD1C3A}</a:tableStyleId>
              </a:tblPr>
              <a:tblGrid>
                <a:gridCol w="1440163">
                  <a:extLst>
                    <a:ext uri="{9D8B030D-6E8A-4147-A177-3AD203B41FA5}">
                      <a16:colId xmlns:a16="http://schemas.microsoft.com/office/drawing/2014/main" val="1027828302"/>
                    </a:ext>
                  </a:extLst>
                </a:gridCol>
                <a:gridCol w="816091">
                  <a:extLst>
                    <a:ext uri="{9D8B030D-6E8A-4147-A177-3AD203B41FA5}">
                      <a16:colId xmlns:a16="http://schemas.microsoft.com/office/drawing/2014/main" val="1332436828"/>
                    </a:ext>
                  </a:extLst>
                </a:gridCol>
                <a:gridCol w="816091">
                  <a:extLst>
                    <a:ext uri="{9D8B030D-6E8A-4147-A177-3AD203B41FA5}">
                      <a16:colId xmlns:a16="http://schemas.microsoft.com/office/drawing/2014/main" val="38643505"/>
                    </a:ext>
                  </a:extLst>
                </a:gridCol>
                <a:gridCol w="816091">
                  <a:extLst>
                    <a:ext uri="{9D8B030D-6E8A-4147-A177-3AD203B41FA5}">
                      <a16:colId xmlns:a16="http://schemas.microsoft.com/office/drawing/2014/main" val="796683394"/>
                    </a:ext>
                  </a:extLst>
                </a:gridCol>
                <a:gridCol w="576064">
                  <a:extLst>
                    <a:ext uri="{9D8B030D-6E8A-4147-A177-3AD203B41FA5}">
                      <a16:colId xmlns:a16="http://schemas.microsoft.com/office/drawing/2014/main" val="628354930"/>
                    </a:ext>
                  </a:extLst>
                </a:gridCol>
                <a:gridCol w="954107">
                  <a:extLst>
                    <a:ext uri="{9D8B030D-6E8A-4147-A177-3AD203B41FA5}">
                      <a16:colId xmlns:a16="http://schemas.microsoft.com/office/drawing/2014/main" val="433940709"/>
                    </a:ext>
                  </a:extLst>
                </a:gridCol>
                <a:gridCol w="954107">
                  <a:extLst>
                    <a:ext uri="{9D8B030D-6E8A-4147-A177-3AD203B41FA5}">
                      <a16:colId xmlns:a16="http://schemas.microsoft.com/office/drawing/2014/main" val="1110279595"/>
                    </a:ext>
                  </a:extLst>
                </a:gridCol>
                <a:gridCol w="954107">
                  <a:extLst>
                    <a:ext uri="{9D8B030D-6E8A-4147-A177-3AD203B41FA5}">
                      <a16:colId xmlns:a16="http://schemas.microsoft.com/office/drawing/2014/main" val="1078530678"/>
                    </a:ext>
                  </a:extLst>
                </a:gridCol>
                <a:gridCol w="954107">
                  <a:extLst>
                    <a:ext uri="{9D8B030D-6E8A-4147-A177-3AD203B41FA5}">
                      <a16:colId xmlns:a16="http://schemas.microsoft.com/office/drawing/2014/main" val="2325883953"/>
                    </a:ext>
                  </a:extLst>
                </a:gridCol>
              </a:tblGrid>
              <a:tr h="654166">
                <a:tc>
                  <a:txBody>
                    <a:bodyPr/>
                    <a:lstStyle/>
                    <a:p>
                      <a:endParaRPr lang="en-GB" dirty="0"/>
                    </a:p>
                  </a:txBody>
                  <a:tcPr/>
                </a:tc>
                <a:tc>
                  <a:txBody>
                    <a:bodyPr/>
                    <a:lstStyle/>
                    <a:p>
                      <a:r>
                        <a:rPr lang="en-GB" sz="1400" dirty="0" smtClean="0"/>
                        <a:t>8.50</a:t>
                      </a:r>
                      <a:r>
                        <a:rPr lang="en-GB" sz="1400" baseline="0" dirty="0" smtClean="0"/>
                        <a:t> – 9.15</a:t>
                      </a:r>
                      <a:endParaRPr lang="en-GB" sz="1400" dirty="0"/>
                    </a:p>
                  </a:txBody>
                  <a:tcPr/>
                </a:tc>
                <a:tc>
                  <a:txBody>
                    <a:bodyPr/>
                    <a:lstStyle/>
                    <a:p>
                      <a:r>
                        <a:rPr lang="en-GB" sz="1400" dirty="0" smtClean="0"/>
                        <a:t>9.15</a:t>
                      </a:r>
                      <a:r>
                        <a:rPr lang="en-GB" sz="1400" baseline="0" dirty="0" smtClean="0"/>
                        <a:t> – 11.00</a:t>
                      </a:r>
                      <a:endParaRPr lang="en-GB" sz="1400" dirty="0"/>
                    </a:p>
                  </a:txBody>
                  <a:tcPr/>
                </a:tc>
                <a:tc>
                  <a:txBody>
                    <a:bodyPr/>
                    <a:lstStyle/>
                    <a:p>
                      <a:r>
                        <a:rPr lang="en-GB" sz="1400" dirty="0" smtClean="0"/>
                        <a:t>11.00 – 11.20</a:t>
                      </a:r>
                      <a:endParaRPr lang="en-GB" sz="1400" dirty="0"/>
                    </a:p>
                  </a:txBody>
                  <a:tcPr/>
                </a:tc>
                <a:tc>
                  <a:txBody>
                    <a:bodyPr/>
                    <a:lstStyle/>
                    <a:p>
                      <a:r>
                        <a:rPr lang="en-GB" sz="1200" dirty="0" smtClean="0"/>
                        <a:t>11.30 – 12.30</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12.30 – 1.00</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1.00 – 2.25</a:t>
                      </a:r>
                      <a:endParaRPr lang="en-GB" sz="1400" dirty="0"/>
                    </a:p>
                  </a:txBody>
                  <a:tcPr/>
                </a:tc>
                <a:tc>
                  <a:txBody>
                    <a:bodyPr/>
                    <a:lstStyle/>
                    <a:p>
                      <a:r>
                        <a:rPr lang="en-GB" sz="1400" dirty="0" smtClean="0"/>
                        <a:t>2.25 – 2.45</a:t>
                      </a:r>
                      <a:endParaRPr lang="en-GB" sz="1400" dirty="0"/>
                    </a:p>
                  </a:txBody>
                  <a:tcPr/>
                </a:tc>
                <a:tc>
                  <a:txBody>
                    <a:bodyPr/>
                    <a:lstStyle/>
                    <a:p>
                      <a:r>
                        <a:rPr lang="en-GB" sz="1400" dirty="0" smtClean="0"/>
                        <a:t>2.45 – 3.10</a:t>
                      </a:r>
                      <a:endParaRPr lang="en-GB" sz="1400" dirty="0"/>
                    </a:p>
                  </a:txBody>
                  <a:tcPr/>
                </a:tc>
                <a:extLst>
                  <a:ext uri="{0D108BD9-81ED-4DB2-BD59-A6C34878D82A}">
                    <a16:rowId xmlns:a16="http://schemas.microsoft.com/office/drawing/2014/main" val="2065051894"/>
                  </a:ext>
                </a:extLst>
              </a:tr>
              <a:tr h="533071">
                <a:tc>
                  <a:txBody>
                    <a:bodyPr/>
                    <a:lstStyle/>
                    <a:p>
                      <a:r>
                        <a:rPr lang="en-GB" sz="2000" dirty="0" smtClean="0"/>
                        <a:t>Monday</a:t>
                      </a:r>
                      <a:endParaRPr lang="en-GB" sz="2000" dirty="0"/>
                    </a:p>
                  </a:txBody>
                  <a:tcPr/>
                </a:tc>
                <a:tc rowSpan="5">
                  <a:txBody>
                    <a:bodyPr/>
                    <a:lstStyle/>
                    <a:p>
                      <a:pPr algn="ctr"/>
                      <a:r>
                        <a:rPr lang="en-GB" sz="1800" dirty="0" smtClean="0"/>
                        <a:t>Whole</a:t>
                      </a:r>
                      <a:r>
                        <a:rPr lang="en-GB" sz="1800" baseline="0" dirty="0" smtClean="0"/>
                        <a:t> class input  </a:t>
                      </a:r>
                      <a:endParaRPr lang="en-GB" sz="1800" dirty="0"/>
                    </a:p>
                  </a:txBody>
                  <a:tcPr vert="vert270"/>
                </a:tc>
                <a:tc rowSpan="3">
                  <a:txBody>
                    <a:bodyPr/>
                    <a:lstStyle/>
                    <a:p>
                      <a:r>
                        <a:rPr lang="en-GB" sz="1400" dirty="0" smtClean="0"/>
                        <a:t>Continuous Provision, group work  and snack*</a:t>
                      </a:r>
                      <a:endParaRPr lang="en-GB" sz="1400" dirty="0"/>
                    </a:p>
                  </a:txBody>
                  <a:tcPr vert="vert270"/>
                </a:tc>
                <a:tc>
                  <a:txBody>
                    <a:bodyPr/>
                    <a:lstStyle/>
                    <a:p>
                      <a:r>
                        <a:rPr lang="en-GB" sz="1400" dirty="0" smtClean="0"/>
                        <a:t>Phonics</a:t>
                      </a:r>
                      <a:endParaRPr lang="en-GB" sz="1400" dirty="0"/>
                    </a:p>
                  </a:txBody>
                  <a:tcPr/>
                </a:tc>
                <a:tc rowSpan="5">
                  <a:txBody>
                    <a:bodyPr/>
                    <a:lstStyle/>
                    <a:p>
                      <a:r>
                        <a:rPr lang="en-GB" sz="1400" dirty="0" smtClean="0"/>
                        <a:t>Lunchtime: 11.30 – 12.00 eating in the hall</a:t>
                      </a:r>
                    </a:p>
                    <a:p>
                      <a:r>
                        <a:rPr lang="en-GB" sz="1400" dirty="0" smtClean="0"/>
                        <a:t>12.00 – 12.30 playing in the KS1 playground</a:t>
                      </a:r>
                      <a:endParaRPr lang="en-GB" sz="1400" dirty="0"/>
                    </a:p>
                  </a:txBody>
                  <a:tcPr vert="vert270"/>
                </a:tc>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Whole</a:t>
                      </a:r>
                      <a:r>
                        <a:rPr lang="en-GB" sz="1800" baseline="0" dirty="0" smtClean="0"/>
                        <a:t> class input</a:t>
                      </a:r>
                      <a:endParaRPr lang="en-GB" sz="1800" dirty="0" smtClean="0"/>
                    </a:p>
                    <a:p>
                      <a:endParaRPr lang="en-GB" dirty="0"/>
                    </a:p>
                  </a:txBody>
                  <a:tcPr vert="vert270"/>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Continuous Provision, group work  and snack</a:t>
                      </a:r>
                    </a:p>
                    <a:p>
                      <a:endParaRPr lang="en-GB" dirty="0"/>
                    </a:p>
                  </a:txBody>
                  <a:tcPr vert="vert270"/>
                </a:tc>
                <a:tc rowSpan="5">
                  <a:txBody>
                    <a:bodyPr/>
                    <a:lstStyle/>
                    <a:p>
                      <a:pPr algn="ctr"/>
                      <a:r>
                        <a:rPr lang="en-GB" dirty="0" smtClean="0"/>
                        <a:t>Story and</a:t>
                      </a:r>
                      <a:r>
                        <a:rPr lang="en-GB" baseline="0" dirty="0" smtClean="0"/>
                        <a:t> singing time</a:t>
                      </a:r>
                      <a:endParaRPr lang="en-GB" dirty="0"/>
                    </a:p>
                  </a:txBody>
                  <a:tcPr vert="vert270"/>
                </a:tc>
                <a:tc rowSpan="4">
                  <a:txBody>
                    <a:bodyPr/>
                    <a:lstStyle/>
                    <a:p>
                      <a:pPr algn="ctr"/>
                      <a:r>
                        <a:rPr lang="en-GB" dirty="0" smtClean="0"/>
                        <a:t>Getting ready and home time</a:t>
                      </a:r>
                      <a:endParaRPr lang="en-GB" dirty="0"/>
                    </a:p>
                  </a:txBody>
                  <a:tcPr vert="vert270"/>
                </a:tc>
                <a:extLst>
                  <a:ext uri="{0D108BD9-81ED-4DB2-BD59-A6C34878D82A}">
                    <a16:rowId xmlns:a16="http://schemas.microsoft.com/office/drawing/2014/main" val="4141472628"/>
                  </a:ext>
                </a:extLst>
              </a:tr>
              <a:tr h="697093">
                <a:tc>
                  <a:txBody>
                    <a:bodyPr/>
                    <a:lstStyle/>
                    <a:p>
                      <a:r>
                        <a:rPr lang="en-GB" sz="2000" dirty="0" smtClean="0"/>
                        <a:t>Tuesday</a:t>
                      </a:r>
                      <a:endParaRPr lang="en-GB" sz="20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Phonics</a:t>
                      </a:r>
                    </a:p>
                    <a:p>
                      <a:endParaRPr lang="en-GB" sz="1400"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3200105679"/>
                  </a:ext>
                </a:extLst>
              </a:tr>
              <a:tr h="697093">
                <a:tc>
                  <a:txBody>
                    <a:bodyPr/>
                    <a:lstStyle/>
                    <a:p>
                      <a:r>
                        <a:rPr lang="en-GB" sz="2000" dirty="0" smtClean="0"/>
                        <a:t>Wednesday</a:t>
                      </a:r>
                      <a:endParaRPr lang="en-GB" sz="20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Phonics</a:t>
                      </a:r>
                    </a:p>
                    <a:p>
                      <a:endParaRPr lang="en-GB" sz="1400"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3639239180"/>
                  </a:ext>
                </a:extLst>
              </a:tr>
              <a:tr h="697093">
                <a:tc>
                  <a:txBody>
                    <a:bodyPr/>
                    <a:lstStyle/>
                    <a:p>
                      <a:r>
                        <a:rPr lang="en-GB" sz="2000" dirty="0" smtClean="0"/>
                        <a:t>Thursday</a:t>
                      </a:r>
                      <a:endParaRPr lang="en-GB" sz="20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r>
                        <a:rPr lang="en-GB" dirty="0" smtClean="0"/>
                        <a:t>PE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Phonics</a:t>
                      </a:r>
                    </a:p>
                    <a:p>
                      <a:endParaRPr lang="en-GB" sz="1400"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640255815"/>
                  </a:ext>
                </a:extLst>
              </a:tr>
              <a:tr h="697093">
                <a:tc>
                  <a:txBody>
                    <a:bodyPr/>
                    <a:lstStyle/>
                    <a:p>
                      <a:r>
                        <a:rPr lang="en-GB" sz="2000" dirty="0" smtClean="0"/>
                        <a:t>Friday</a:t>
                      </a:r>
                      <a:endParaRPr lang="en-GB" sz="20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r>
                        <a:rPr lang="en-GB" dirty="0" smtClean="0"/>
                        <a: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Phonics</a:t>
                      </a:r>
                    </a:p>
                    <a:p>
                      <a:endParaRPr lang="en-GB" sz="1400"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a:txBody>
                    <a:bodyPr/>
                    <a:lstStyle/>
                    <a:p>
                      <a:r>
                        <a:rPr lang="en-GB" sz="1200" dirty="0" smtClean="0"/>
                        <a:t>Celebration assembly</a:t>
                      </a:r>
                      <a:r>
                        <a:rPr lang="en-GB" sz="1200" baseline="0" dirty="0" smtClean="0"/>
                        <a:t> every 2 weeks</a:t>
                      </a:r>
                      <a:endParaRPr lang="en-GB" sz="1200" dirty="0"/>
                    </a:p>
                  </a:txBody>
                  <a:tcPr/>
                </a:tc>
                <a:extLst>
                  <a:ext uri="{0D108BD9-81ED-4DB2-BD59-A6C34878D82A}">
                    <a16:rowId xmlns:a16="http://schemas.microsoft.com/office/drawing/2014/main" val="3542526444"/>
                  </a:ext>
                </a:extLst>
              </a:tr>
            </a:tbl>
          </a:graphicData>
        </a:graphic>
      </p:graphicFrame>
    </p:spTree>
    <p:extLst>
      <p:ext uri="{BB962C8B-B14F-4D97-AF65-F5344CB8AC3E}">
        <p14:creationId xmlns:p14="http://schemas.microsoft.com/office/powerpoint/2010/main" val="3894889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1854</TotalTime>
  <Words>1412</Words>
  <Application>Microsoft Office PowerPoint</Application>
  <PresentationFormat>On-screen Show (4:3)</PresentationFormat>
  <Paragraphs>177</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Composite</vt:lpstr>
      <vt:lpstr>Welcome to Little Acorns </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Head Teacher</cp:lastModifiedBy>
  <cp:revision>82</cp:revision>
  <dcterms:created xsi:type="dcterms:W3CDTF">2016-09-07T12:42:28Z</dcterms:created>
  <dcterms:modified xsi:type="dcterms:W3CDTF">2023-09-13T15:20:01Z</dcterms:modified>
</cp:coreProperties>
</file>